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5"/>
  </p:sldMasterIdLst>
  <p:notesMasterIdLst>
    <p:notesMasterId r:id="rId22"/>
  </p:notesMasterIdLst>
  <p:handoutMasterIdLst>
    <p:handoutMasterId r:id="rId23"/>
  </p:handoutMasterIdLst>
  <p:sldIdLst>
    <p:sldId id="256" r:id="rId6"/>
    <p:sldId id="265" r:id="rId7"/>
    <p:sldId id="259" r:id="rId8"/>
    <p:sldId id="273" r:id="rId9"/>
    <p:sldId id="267" r:id="rId10"/>
    <p:sldId id="279" r:id="rId11"/>
    <p:sldId id="280" r:id="rId12"/>
    <p:sldId id="268" r:id="rId13"/>
    <p:sldId id="276" r:id="rId14"/>
    <p:sldId id="277" r:id="rId15"/>
    <p:sldId id="269" r:id="rId16"/>
    <p:sldId id="278" r:id="rId17"/>
    <p:sldId id="274" r:id="rId18"/>
    <p:sldId id="270" r:id="rId19"/>
    <p:sldId id="272" r:id="rId20"/>
    <p:sldId id="281"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0" autoAdjust="0"/>
    <p:restoredTop sz="86410" autoAdjust="0"/>
  </p:normalViewPr>
  <p:slideViewPr>
    <p:cSldViewPr snapToGrid="0" snapToObjects="1">
      <p:cViewPr varScale="1">
        <p:scale>
          <a:sx n="38" d="100"/>
          <a:sy n="38" d="100"/>
        </p:scale>
        <p:origin x="864"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snapToGrid="0" snapToObjects="1">
      <p:cViewPr varScale="1">
        <p:scale>
          <a:sx n="83" d="100"/>
          <a:sy n="83" d="100"/>
        </p:scale>
        <p:origin x="3132"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sz="80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C6A9A56-10B1-43DA-AA34-C9DEBAC5F595}" type="datetimeFigureOut">
              <a:rPr lang="en-US" sz="800" smtClean="0"/>
              <a:t>5/24/2023</a:t>
            </a:fld>
            <a:endParaRPr lang="en-US" sz="80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sz="800"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704B344-AA9D-4A06-9B65-08FC3B1E0CC4}" type="slidenum">
              <a:rPr lang="en-US" sz="800" smtClean="0"/>
              <a:t>‹#›</a:t>
            </a:fld>
            <a:endParaRPr lang="en-US" sz="800"/>
          </a:p>
        </p:txBody>
      </p:sp>
    </p:spTree>
    <p:extLst>
      <p:ext uri="{BB962C8B-B14F-4D97-AF65-F5344CB8AC3E}">
        <p14:creationId xmlns:p14="http://schemas.microsoft.com/office/powerpoint/2010/main" val="8257884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8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800"/>
            </a:lvl1pPr>
          </a:lstStyle>
          <a:p>
            <a:fld id="{CE7BE303-BE73-4DF7-8F34-A0C830B6145B}" type="datetimeFigureOut">
              <a:rPr lang="en-US" smtClean="0"/>
              <a:pPr/>
              <a:t>5/24/2023</a:t>
            </a:fld>
            <a:endParaRPr lang="en-US"/>
          </a:p>
        </p:txBody>
      </p:sp>
      <p:sp>
        <p:nvSpPr>
          <p:cNvPr id="4" name="Slide Image Placeholder 3"/>
          <p:cNvSpPr>
            <a:spLocks noGrp="1" noRot="1" noChangeAspect="1"/>
          </p:cNvSpPr>
          <p:nvPr>
            <p:ph type="sldImg" idx="2"/>
          </p:nvPr>
        </p:nvSpPr>
        <p:spPr>
          <a:xfrm>
            <a:off x="1048084" y="487070"/>
            <a:ext cx="4761831" cy="357137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66218" y="4213185"/>
            <a:ext cx="6342926" cy="447202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8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800"/>
            </a:lvl1pPr>
          </a:lstStyle>
          <a:p>
            <a:fld id="{B2E73CB8-BBE6-4380-AF50-DBCD09FF45CA}" type="slidenum">
              <a:rPr lang="en-US" smtClean="0"/>
              <a:pPr/>
              <a:t>‹#›</a:t>
            </a:fld>
            <a:endParaRPr lang="en-US"/>
          </a:p>
        </p:txBody>
      </p:sp>
    </p:spTree>
    <p:extLst>
      <p:ext uri="{BB962C8B-B14F-4D97-AF65-F5344CB8AC3E}">
        <p14:creationId xmlns:p14="http://schemas.microsoft.com/office/powerpoint/2010/main" val="1432848682"/>
      </p:ext>
    </p:extLst>
  </p:cSld>
  <p:clrMap bg1="lt1" tx1="dk1" bg2="lt2" tx2="dk2" accent1="accent1" accent2="accent2" accent3="accent3" accent4="accent4" accent5="accent5" accent6="accent6" hlink="hlink" folHlink="folHlink"/>
  <p:notesStyle>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000" kern="1200">
        <a:solidFill>
          <a:schemeClr val="tx1"/>
        </a:solidFill>
        <a:latin typeface="+mn-lt"/>
        <a:ea typeface="+mn-ea"/>
        <a:cs typeface="+mn-cs"/>
      </a:defRPr>
    </a:lvl2pPr>
    <a:lvl3pPr marL="914400" algn="l" defTabSz="914400" rtl="0" eaLnBrk="1" latinLnBrk="0" hangingPunct="1">
      <a:defRPr sz="1000" kern="1200">
        <a:solidFill>
          <a:schemeClr val="tx1"/>
        </a:solidFill>
        <a:latin typeface="+mn-lt"/>
        <a:ea typeface="+mn-ea"/>
        <a:cs typeface="+mn-cs"/>
      </a:defRPr>
    </a:lvl3pPr>
    <a:lvl4pPr marL="1371600" algn="l" defTabSz="914400" rtl="0" eaLnBrk="1" latinLnBrk="0" hangingPunct="1">
      <a:defRPr sz="1000" kern="1200">
        <a:solidFill>
          <a:schemeClr val="tx1"/>
        </a:solidFill>
        <a:latin typeface="+mn-lt"/>
        <a:ea typeface="+mn-ea"/>
        <a:cs typeface="+mn-cs"/>
      </a:defRPr>
    </a:lvl4pPr>
    <a:lvl5pPr marL="1828800" algn="l" defTabSz="914400" rtl="0" eaLnBrk="1" latinLnBrk="0" hangingPunct="1">
      <a:defRPr sz="10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9338" y="487363"/>
            <a:ext cx="4759325" cy="3570287"/>
          </a:xfrm>
        </p:spPr>
      </p:sp>
      <p:sp>
        <p:nvSpPr>
          <p:cNvPr id="3" name="Notes Placeholder 2"/>
          <p:cNvSpPr>
            <a:spLocks noGrp="1"/>
          </p:cNvSpPr>
          <p:nvPr>
            <p:ph type="body" idx="1"/>
          </p:nvPr>
        </p:nvSpPr>
        <p:spPr/>
        <p:txBody>
          <a:bodyPr/>
          <a:lstStyle/>
          <a:p>
            <a:r>
              <a:rPr lang="en-US" sz="1200" kern="1200" dirty="0">
                <a:solidFill>
                  <a:schemeClr val="tx1"/>
                </a:solidFill>
                <a:effectLst/>
                <a:latin typeface="Times New Roman" panose="02020603050405020304" pitchFamily="18" charset="0"/>
                <a:ea typeface="+mn-ea"/>
                <a:cs typeface="Times New Roman" panose="02020603050405020304" pitchFamily="18" charset="0"/>
              </a:rPr>
              <a:t>Hello, everyone! </a:t>
            </a:r>
            <a:endParaRPr lang="en-US" sz="12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B2E73CB8-BBE6-4380-AF50-DBCD09FF45CA}" type="slidenum">
              <a:rPr lang="en-US" smtClean="0"/>
              <a:t>1</a:t>
            </a:fld>
            <a:endParaRPr lang="en-US"/>
          </a:p>
        </p:txBody>
      </p:sp>
    </p:spTree>
    <p:extLst>
      <p:ext uri="{BB962C8B-B14F-4D97-AF65-F5344CB8AC3E}">
        <p14:creationId xmlns:p14="http://schemas.microsoft.com/office/powerpoint/2010/main" val="16230200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9338" y="487363"/>
            <a:ext cx="4759325" cy="35702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Times New Roman" panose="02020603050405020304" pitchFamily="18" charset="0"/>
                <a:ea typeface="+mn-ea"/>
                <a:cs typeface="Times New Roman" panose="02020603050405020304" pitchFamily="18" charset="0"/>
              </a:rPr>
              <a:t>Studies on global mindedness tends to focus on the global environment by using the framework of two dimensions: cultural and strategic perspectives (Wilson, 2013).  The cultural perspective refers to cultural diversity and managing across cultural boundaries.  The strategic perspective refers to strategic complexities that stem from globalization.  As a result, organizations face real challenges to prepare their coaches for a more integrative, systemic worldview approach.  It is within this global mindset that three major components are found: intellectual, psychological, and social capital.  Intellectual capital involves cognitive complexities, knowledge skills, and understanding.  Psychological capital focuses on the cultural sensitivities and psychological fortitudes.  Social capital includes trust, building trusting relationships, and collaborativeness.  From the coaching profession viewpoint, global mindedness is critical to test the awareness and integration of managing and organizing the development of individuals who need to identify, learn, and speak that new global language (Wilson, 2013).</a:t>
            </a:r>
          </a:p>
        </p:txBody>
      </p:sp>
      <p:sp>
        <p:nvSpPr>
          <p:cNvPr id="4" name="Slide Number Placeholder 3"/>
          <p:cNvSpPr>
            <a:spLocks noGrp="1"/>
          </p:cNvSpPr>
          <p:nvPr>
            <p:ph type="sldNum" sz="quarter" idx="5"/>
          </p:nvPr>
        </p:nvSpPr>
        <p:spPr/>
        <p:txBody>
          <a:bodyPr/>
          <a:lstStyle/>
          <a:p>
            <a:fld id="{B2E73CB8-BBE6-4380-AF50-DBCD09FF45CA}" type="slidenum">
              <a:rPr lang="en-US" smtClean="0"/>
              <a:pPr/>
              <a:t>10</a:t>
            </a:fld>
            <a:endParaRPr lang="en-US"/>
          </a:p>
        </p:txBody>
      </p:sp>
    </p:spTree>
    <p:extLst>
      <p:ext uri="{BB962C8B-B14F-4D97-AF65-F5344CB8AC3E}">
        <p14:creationId xmlns:p14="http://schemas.microsoft.com/office/powerpoint/2010/main" val="31990876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9338" y="487363"/>
            <a:ext cx="4759325" cy="35702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Times New Roman" panose="02020603050405020304" pitchFamily="18" charset="0"/>
                <a:ea typeface="+mn-ea"/>
                <a:cs typeface="Times New Roman" panose="02020603050405020304" pitchFamily="18" charset="0"/>
              </a:rPr>
              <a:t>Fifteen German coaching experts were interviewed to determine how a Western approach to coaching could be used within the context of a national culture (Milner et al., 2013).  Semi-structured interviews based on the Critical Incidents Technique found critical incidents in four main areas: communication, coach-client relationship, coaching environment, and role understanding.  The results show a focus to improve outcomes but not without the costs to identify the real core issues or reasons for coaching within a cross-cultural setting.  Flanagan (1954) describes a critical incident as: “… any observable human activity that is sufficiently complete in itself to permit inferences and predictions to be made about the person performing the act.  To be critical, an incident must occur in a situation, where the purpose or intent of the act seems fairly clear to the observer and where its consequences are sufficiently definite to leave little doubt concerning its effects.”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Times New Roman" panose="02020603050405020304" pitchFamily="18" charset="0"/>
              <a:ea typeface="+mn-ea"/>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2E73CB8-BBE6-4380-AF50-DBCD09FF45CA}" type="slidenum">
              <a:rPr lang="en-US" smtClean="0"/>
              <a:pPr/>
              <a:t>11</a:t>
            </a:fld>
            <a:endParaRPr lang="en-US"/>
          </a:p>
        </p:txBody>
      </p:sp>
    </p:spTree>
    <p:extLst>
      <p:ext uri="{BB962C8B-B14F-4D97-AF65-F5344CB8AC3E}">
        <p14:creationId xmlns:p14="http://schemas.microsoft.com/office/powerpoint/2010/main" val="41191542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9338" y="487363"/>
            <a:ext cx="4759325" cy="35702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effectLst/>
                <a:latin typeface="+mn-lt"/>
                <a:ea typeface="+mn-ea"/>
                <a:cs typeface="+mn-cs"/>
              </a:rPr>
              <a:t>The Cosmopolitan Lifestyle is about your willingness to engage the Other with an openness to support diverse cultural experiences (Wilson, 2013).  Critical incidents in coaching demonstrate a unique cultural approach to management and building new talents and skills for oneself to prepare for the study abroad.  According to </a:t>
            </a:r>
            <a:r>
              <a:rPr lang="en-US" sz="1000" kern="1200" dirty="0" err="1">
                <a:solidFill>
                  <a:schemeClr val="tx1"/>
                </a:solidFill>
                <a:effectLst/>
                <a:latin typeface="+mn-lt"/>
                <a:ea typeface="+mn-ea"/>
                <a:cs typeface="+mn-cs"/>
              </a:rPr>
              <a:t>Hannerz</a:t>
            </a:r>
            <a:r>
              <a:rPr lang="en-US" sz="1000" kern="1200" dirty="0">
                <a:solidFill>
                  <a:schemeClr val="tx1"/>
                </a:solidFill>
                <a:effectLst/>
                <a:latin typeface="+mn-lt"/>
                <a:ea typeface="+mn-ea"/>
                <a:cs typeface="+mn-cs"/>
              </a:rPr>
              <a:t> (1996), cosmopolitanism is about “the ability to both perceive the world as well as interact with other people’s countries and cultures in a way in which you put each other on an equal footing.  You are open to each other’s differences and also very aware of your own perceptions and views of the world…you are trying to connect with the person, to meet them where they’re at and connect with them on that level.”  Therefore, cosmopolitans are dependent on the locals to share their cultural diverse issues with the greater number of people which will enhance the process of globalization (</a:t>
            </a:r>
            <a:r>
              <a:rPr lang="en-US" sz="1000" kern="1200" dirty="0" err="1">
                <a:solidFill>
                  <a:schemeClr val="tx1"/>
                </a:solidFill>
                <a:effectLst/>
                <a:latin typeface="+mn-lt"/>
                <a:ea typeface="+mn-ea"/>
                <a:cs typeface="+mn-cs"/>
              </a:rPr>
              <a:t>Hannerz</a:t>
            </a:r>
            <a:r>
              <a:rPr lang="en-US" sz="1000" kern="1200" dirty="0">
                <a:solidFill>
                  <a:schemeClr val="tx1"/>
                </a:solidFill>
                <a:effectLst/>
                <a:latin typeface="+mn-lt"/>
                <a:ea typeface="+mn-ea"/>
                <a:cs typeface="+mn-cs"/>
              </a:rPr>
              <a:t>, 1996).</a:t>
            </a:r>
          </a:p>
        </p:txBody>
      </p:sp>
      <p:sp>
        <p:nvSpPr>
          <p:cNvPr id="4" name="Slide Number Placeholder 3"/>
          <p:cNvSpPr>
            <a:spLocks noGrp="1"/>
          </p:cNvSpPr>
          <p:nvPr>
            <p:ph type="sldNum" sz="quarter" idx="5"/>
          </p:nvPr>
        </p:nvSpPr>
        <p:spPr/>
        <p:txBody>
          <a:bodyPr/>
          <a:lstStyle/>
          <a:p>
            <a:fld id="{B2E73CB8-BBE6-4380-AF50-DBCD09FF45CA}" type="slidenum">
              <a:rPr lang="en-US" smtClean="0"/>
              <a:pPr/>
              <a:t>12</a:t>
            </a:fld>
            <a:endParaRPr lang="en-US"/>
          </a:p>
        </p:txBody>
      </p:sp>
    </p:spTree>
    <p:extLst>
      <p:ext uri="{BB962C8B-B14F-4D97-AF65-F5344CB8AC3E}">
        <p14:creationId xmlns:p14="http://schemas.microsoft.com/office/powerpoint/2010/main" val="19638136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9338" y="487363"/>
            <a:ext cx="4759325" cy="35702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Times New Roman" panose="02020603050405020304" pitchFamily="18" charset="0"/>
                <a:ea typeface="+mn-ea"/>
                <a:cs typeface="Times New Roman" panose="02020603050405020304" pitchFamily="18" charset="0"/>
              </a:rPr>
              <a:t>Everyone take care to adjust your coaching methods and tools for an effective coaching process to provide critical feedback for all clients to rise beyond unforeseen influences, such as a “superior agenda.”  Every coach must suit their coaching style to solidify work within the context of the cross-cultural coaching.  Organizational culture will involve a mentoring or power distances that may cause the coach trainee to misinterpret the coaching role due to the mixture of directive and non-directive coaching styles, or virtue orientations to regard a more collectivist view (</a:t>
            </a:r>
            <a:r>
              <a:rPr lang="en-US" sz="1200" kern="1200" dirty="0" err="1">
                <a:solidFill>
                  <a:schemeClr val="tx1"/>
                </a:solidFill>
                <a:effectLst/>
                <a:latin typeface="Times New Roman" panose="02020603050405020304" pitchFamily="18" charset="0"/>
                <a:ea typeface="+mn-ea"/>
                <a:cs typeface="Times New Roman" panose="02020603050405020304" pitchFamily="18" charset="0"/>
              </a:rPr>
              <a:t>Bresser</a:t>
            </a:r>
            <a:r>
              <a:rPr lang="en-US" sz="1200" kern="1200" dirty="0">
                <a:solidFill>
                  <a:schemeClr val="tx1"/>
                </a:solidFill>
                <a:effectLst/>
                <a:latin typeface="Times New Roman" panose="02020603050405020304" pitchFamily="18" charset="0"/>
                <a:ea typeface="+mn-ea"/>
                <a:cs typeface="Times New Roman" panose="02020603050405020304" pitchFamily="18" charset="0"/>
              </a:rPr>
              <a:t>, 2013).  Different ages and professional experiences may also limit the training and professional development of our coaches.  Keep cultural influences separate from your interactions with the clients to support their autonomy and professional skills building.  Help them identify and find their own solutions!</a:t>
            </a:r>
          </a:p>
        </p:txBody>
      </p:sp>
      <p:sp>
        <p:nvSpPr>
          <p:cNvPr id="4" name="Slide Number Placeholder 3"/>
          <p:cNvSpPr>
            <a:spLocks noGrp="1"/>
          </p:cNvSpPr>
          <p:nvPr>
            <p:ph type="sldNum" sz="quarter" idx="5"/>
          </p:nvPr>
        </p:nvSpPr>
        <p:spPr/>
        <p:txBody>
          <a:bodyPr/>
          <a:lstStyle/>
          <a:p>
            <a:fld id="{B2E73CB8-BBE6-4380-AF50-DBCD09FF45CA}" type="slidenum">
              <a:rPr lang="en-US" smtClean="0"/>
              <a:pPr/>
              <a:t>13</a:t>
            </a:fld>
            <a:endParaRPr lang="en-US"/>
          </a:p>
        </p:txBody>
      </p:sp>
    </p:spTree>
    <p:extLst>
      <p:ext uri="{BB962C8B-B14F-4D97-AF65-F5344CB8AC3E}">
        <p14:creationId xmlns:p14="http://schemas.microsoft.com/office/powerpoint/2010/main" val="18247024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9338" y="487363"/>
            <a:ext cx="4759325" cy="35702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Times New Roman" panose="02020603050405020304" pitchFamily="18" charset="0"/>
                <a:ea typeface="+mn-ea"/>
                <a:cs typeface="Times New Roman" panose="02020603050405020304" pitchFamily="18" charset="0"/>
              </a:rPr>
              <a:t>Diverse cultural perspectives in coaching will continue to increase significance for people all over the world!  My colleagues advance your practices to establish trust in the process of constructing data and report on the core contexts of cross-cultural themes (Wilson, 2013).  This new global paradigm will challenge the coaching industry to manage inclusive thinking for all clients to incorporate critical experiences into their organizations.  Global mindedness will require the team to establish a universal business culture to impact self-awareness for everyone to question difficulties involving the subject matter to embrace human resources.  Professional coaching from a diverse cultural position will help individuals to step outside of their own interests to look into how other people may view the world!</a:t>
            </a:r>
          </a:p>
        </p:txBody>
      </p:sp>
      <p:sp>
        <p:nvSpPr>
          <p:cNvPr id="4" name="Slide Number Placeholder 3"/>
          <p:cNvSpPr>
            <a:spLocks noGrp="1"/>
          </p:cNvSpPr>
          <p:nvPr>
            <p:ph type="sldNum" sz="quarter" idx="5"/>
          </p:nvPr>
        </p:nvSpPr>
        <p:spPr/>
        <p:txBody>
          <a:bodyPr/>
          <a:lstStyle/>
          <a:p>
            <a:fld id="{B2E73CB8-BBE6-4380-AF50-DBCD09FF45CA}" type="slidenum">
              <a:rPr lang="en-US" smtClean="0"/>
              <a:pPr/>
              <a:t>14</a:t>
            </a:fld>
            <a:endParaRPr lang="en-US"/>
          </a:p>
        </p:txBody>
      </p:sp>
    </p:spTree>
    <p:extLst>
      <p:ext uri="{BB962C8B-B14F-4D97-AF65-F5344CB8AC3E}">
        <p14:creationId xmlns:p14="http://schemas.microsoft.com/office/powerpoint/2010/main" val="21208080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9338" y="487363"/>
            <a:ext cx="4759325" cy="35702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2E73CB8-BBE6-4380-AF50-DBCD09FF45CA}" type="slidenum">
              <a:rPr lang="en-US" smtClean="0"/>
              <a:pPr/>
              <a:t>16</a:t>
            </a:fld>
            <a:endParaRPr lang="en-US"/>
          </a:p>
        </p:txBody>
      </p:sp>
    </p:spTree>
    <p:extLst>
      <p:ext uri="{BB962C8B-B14F-4D97-AF65-F5344CB8AC3E}">
        <p14:creationId xmlns:p14="http://schemas.microsoft.com/office/powerpoint/2010/main" val="24939354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9338" y="487363"/>
            <a:ext cx="4759325" cy="35702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Times New Roman" panose="02020603050405020304" pitchFamily="18" charset="0"/>
                <a:ea typeface="+mn-ea"/>
                <a:cs typeface="Times New Roman" panose="02020603050405020304" pitchFamily="18" charset="0"/>
              </a:rPr>
              <a:t>Today’s presentation explores the importance of understanding diversity in the coaching profession.  My chosen coaching style and how it might take a role in this situation.  Also, my current interest in the area of diversity: cross-cultural coaching.  I will appreciate your attention and input regarding my ideas to address the needs of this population.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Times New Roman" panose="02020603050405020304" pitchFamily="18" charset="0"/>
              <a:ea typeface="+mn-ea"/>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2E73CB8-BBE6-4380-AF50-DBCD09FF45CA}" type="slidenum">
              <a:rPr lang="en-US" smtClean="0"/>
              <a:pPr/>
              <a:t>2</a:t>
            </a:fld>
            <a:endParaRPr lang="en-US"/>
          </a:p>
        </p:txBody>
      </p:sp>
    </p:spTree>
    <p:extLst>
      <p:ext uri="{BB962C8B-B14F-4D97-AF65-F5344CB8AC3E}">
        <p14:creationId xmlns:p14="http://schemas.microsoft.com/office/powerpoint/2010/main" val="29428904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9338" y="487363"/>
            <a:ext cx="4759325" cy="35702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Times New Roman" panose="02020603050405020304" pitchFamily="18" charset="0"/>
                <a:ea typeface="+mn-ea"/>
                <a:cs typeface="Times New Roman" panose="02020603050405020304" pitchFamily="18" charset="0"/>
              </a:rPr>
              <a:t>Cultural research does not limit itself to national cultures where the operationalization of research permits the distinction of sub-cultures (not small groupings) to favor their ethnicity or region (Milner et al., 2013).  Several explanations of culture and cultural frameworks exit to map out various dimensions of development.  Today, coaches are likely to work with </a:t>
            </a:r>
            <a:r>
              <a:rPr lang="en-US" sz="1200" kern="1200" dirty="0" err="1">
                <a:solidFill>
                  <a:schemeClr val="tx1"/>
                </a:solidFill>
                <a:effectLst/>
                <a:latin typeface="Times New Roman" panose="02020603050405020304" pitchFamily="18" charset="0"/>
                <a:ea typeface="+mn-ea"/>
                <a:cs typeface="Times New Roman" panose="02020603050405020304" pitchFamily="18" charset="0"/>
              </a:rPr>
              <a:t>coachees</a:t>
            </a:r>
            <a:r>
              <a:rPr lang="en-US" sz="1200" kern="1200" dirty="0">
                <a:solidFill>
                  <a:schemeClr val="tx1"/>
                </a:solidFill>
                <a:effectLst/>
                <a:latin typeface="Times New Roman" panose="02020603050405020304" pitchFamily="18" charset="0"/>
                <a:ea typeface="+mn-ea"/>
                <a:cs typeface="Times New Roman" panose="02020603050405020304" pitchFamily="18" charset="0"/>
              </a:rPr>
              <a:t> who come from different cultures to benefit the inclusion of an intercultural perspective.  A cultural framework that relates to the context of coaching typically involves a cultural orientation that usually reflects, senses, or performs in a way that is socially determined.  Therefore, special training and knowledge are necessary for coaches who must keep an expertise within a particular industry (Milner et al., 2013).</a:t>
            </a:r>
          </a:p>
        </p:txBody>
      </p:sp>
      <p:sp>
        <p:nvSpPr>
          <p:cNvPr id="4" name="Slide Number Placeholder 3"/>
          <p:cNvSpPr>
            <a:spLocks noGrp="1"/>
          </p:cNvSpPr>
          <p:nvPr>
            <p:ph type="sldNum" sz="quarter" idx="5"/>
          </p:nvPr>
        </p:nvSpPr>
        <p:spPr/>
        <p:txBody>
          <a:bodyPr/>
          <a:lstStyle/>
          <a:p>
            <a:fld id="{B2E73CB8-BBE6-4380-AF50-DBCD09FF45CA}" type="slidenum">
              <a:rPr lang="en-US" smtClean="0"/>
              <a:pPr/>
              <a:t>3</a:t>
            </a:fld>
            <a:endParaRPr lang="en-US"/>
          </a:p>
        </p:txBody>
      </p:sp>
    </p:spTree>
    <p:extLst>
      <p:ext uri="{BB962C8B-B14F-4D97-AF65-F5344CB8AC3E}">
        <p14:creationId xmlns:p14="http://schemas.microsoft.com/office/powerpoint/2010/main" val="17183726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9338" y="487363"/>
            <a:ext cx="4759325" cy="35702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Times New Roman" panose="02020603050405020304" pitchFamily="18" charset="0"/>
                <a:ea typeface="+mn-ea"/>
                <a:cs typeface="Times New Roman" panose="02020603050405020304" pitchFamily="18" charset="0"/>
              </a:rPr>
              <a:t>Hofstede’s research with IBM employees across several countries provides a very good example of different dimensions within a cultural framework (Milner et al., 2013).  Five dimensions of cultural significance were identified.  Power distance refers to the less powerful members within an institution or organization that accepts, or expects an unequal power distribution.  Individual vs. collectivism draws focus into the culture’s individualistic or group-orientation.  Masculine vs. Feminine involves the difference between a culture’s emotional gender roles.  Uncertainty avoidance reports on the feelings of being threatened by an ambiguous or unknown situation.  Long-term vs. short-term orientations foster the virtues toward future rewards or virtue orientations that relate to the past or present.  </a:t>
            </a:r>
          </a:p>
        </p:txBody>
      </p:sp>
      <p:sp>
        <p:nvSpPr>
          <p:cNvPr id="4" name="Slide Number Placeholder 3"/>
          <p:cNvSpPr>
            <a:spLocks noGrp="1"/>
          </p:cNvSpPr>
          <p:nvPr>
            <p:ph type="sldNum" sz="quarter" idx="5"/>
          </p:nvPr>
        </p:nvSpPr>
        <p:spPr/>
        <p:txBody>
          <a:bodyPr/>
          <a:lstStyle/>
          <a:p>
            <a:fld id="{B2E73CB8-BBE6-4380-AF50-DBCD09FF45CA}" type="slidenum">
              <a:rPr lang="en-US" smtClean="0"/>
              <a:pPr/>
              <a:t>4</a:t>
            </a:fld>
            <a:endParaRPr lang="en-US"/>
          </a:p>
        </p:txBody>
      </p:sp>
    </p:spTree>
    <p:extLst>
      <p:ext uri="{BB962C8B-B14F-4D97-AF65-F5344CB8AC3E}">
        <p14:creationId xmlns:p14="http://schemas.microsoft.com/office/powerpoint/2010/main" val="40926688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9338" y="487363"/>
            <a:ext cx="4759325" cy="35702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Times New Roman" panose="02020603050405020304" pitchFamily="18" charset="0"/>
                <a:ea typeface="+mn-ea"/>
                <a:cs typeface="Times New Roman" panose="02020603050405020304" pitchFamily="18" charset="0"/>
              </a:rPr>
              <a:t>A developmental approach certainly will help me to understand when to get out of the way for clients during a coaching event (Wilson, 2013).  I do appreciate your time to allow my own understanding of myself and culture preferences before work time to engage someone else.  Constructive developmental theories are on its way to empower the coaching profession which is key toward helping clients think more about their critical experiences.  Particularly, when clients need time to pursue boundaries for themselves during a coaching appointment.  As a coach trainee, I must first regard my ability to establish a frame of reference which will empower…open discussions and self-awareness for the growing developmental stages.  I will be sure to hold on to the global mobile person mindset and mature beyond those identities in professional coaching to demonstrate a more integrative approach for clients and their organizations (Wilson, 2013).  </a:t>
            </a:r>
          </a:p>
        </p:txBody>
      </p:sp>
      <p:sp>
        <p:nvSpPr>
          <p:cNvPr id="4" name="Slide Number Placeholder 3"/>
          <p:cNvSpPr>
            <a:spLocks noGrp="1"/>
          </p:cNvSpPr>
          <p:nvPr>
            <p:ph type="sldNum" sz="quarter" idx="5"/>
          </p:nvPr>
        </p:nvSpPr>
        <p:spPr/>
        <p:txBody>
          <a:bodyPr/>
          <a:lstStyle/>
          <a:p>
            <a:fld id="{B2E73CB8-BBE6-4380-AF50-DBCD09FF45CA}" type="slidenum">
              <a:rPr lang="en-US" smtClean="0"/>
              <a:pPr/>
              <a:t>5</a:t>
            </a:fld>
            <a:endParaRPr lang="en-US"/>
          </a:p>
        </p:txBody>
      </p:sp>
    </p:spTree>
    <p:extLst>
      <p:ext uri="{BB962C8B-B14F-4D97-AF65-F5344CB8AC3E}">
        <p14:creationId xmlns:p14="http://schemas.microsoft.com/office/powerpoint/2010/main" val="7191002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9338" y="487363"/>
            <a:ext cx="4759325" cy="35702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err="1">
                <a:solidFill>
                  <a:schemeClr val="tx1"/>
                </a:solidFill>
                <a:effectLst/>
                <a:latin typeface="Times New Roman" panose="02020603050405020304" pitchFamily="18" charset="0"/>
                <a:ea typeface="+mn-ea"/>
                <a:cs typeface="Times New Roman" panose="02020603050405020304" pitchFamily="18" charset="0"/>
              </a:rPr>
              <a:t>Stelter</a:t>
            </a:r>
            <a:r>
              <a:rPr lang="en-US" sz="1200" kern="1200" dirty="0">
                <a:solidFill>
                  <a:schemeClr val="tx1"/>
                </a:solidFill>
                <a:effectLst/>
                <a:latin typeface="Times New Roman" panose="02020603050405020304" pitchFamily="18" charset="0"/>
                <a:ea typeface="+mn-ea"/>
                <a:cs typeface="Times New Roman" panose="02020603050405020304" pitchFamily="18" charset="0"/>
              </a:rPr>
              <a:t> (2009) conducts a brief analysis of societal change on the basis for justifying the general use of coaching and coaching psychology in a world growing social disorientation and restlessness.  Open discussions on the loss of commonly accepted values and meanings question how experts and practitioners may best support the clients’ ability to navigate through diverse lifestyles and the multitudes of ‘local truths’.  Everyone learn to be more open-minded and live together in a world of globality despite social, economic, and ethnic differences!  This hypercomplex society will shape the social spheres to form organization, communication, and culture.  There will be times where members utter the impossible to search for uniformity in the face of growing challenges and diversity because of the society of reflectivity.  Fellowship must vary in understanding to work with others in maturing for self and changing cultures to identify the balance of various coaching styles (</a:t>
            </a:r>
            <a:r>
              <a:rPr lang="en-US" sz="1200" kern="1200" dirty="0" err="1">
                <a:solidFill>
                  <a:schemeClr val="tx1"/>
                </a:solidFill>
                <a:effectLst/>
                <a:latin typeface="Times New Roman" panose="02020603050405020304" pitchFamily="18" charset="0"/>
                <a:ea typeface="+mn-ea"/>
                <a:cs typeface="Times New Roman" panose="02020603050405020304" pitchFamily="18" charset="0"/>
              </a:rPr>
              <a:t>Stelter</a:t>
            </a:r>
            <a:r>
              <a:rPr lang="en-US" sz="1200" kern="1200" dirty="0">
                <a:solidFill>
                  <a:schemeClr val="tx1"/>
                </a:solidFill>
                <a:effectLst/>
                <a:latin typeface="Times New Roman" panose="02020603050405020304" pitchFamily="18" charset="0"/>
                <a:ea typeface="+mn-ea"/>
                <a:cs typeface="Times New Roman" panose="02020603050405020304" pitchFamily="18" charset="0"/>
              </a:rPr>
              <a:t>, 2009).</a:t>
            </a:r>
          </a:p>
        </p:txBody>
      </p:sp>
      <p:sp>
        <p:nvSpPr>
          <p:cNvPr id="4" name="Slide Number Placeholder 3"/>
          <p:cNvSpPr>
            <a:spLocks noGrp="1"/>
          </p:cNvSpPr>
          <p:nvPr>
            <p:ph type="sldNum" sz="quarter" idx="5"/>
          </p:nvPr>
        </p:nvSpPr>
        <p:spPr/>
        <p:txBody>
          <a:bodyPr/>
          <a:lstStyle/>
          <a:p>
            <a:fld id="{B2E73CB8-BBE6-4380-AF50-DBCD09FF45CA}" type="slidenum">
              <a:rPr lang="en-US" smtClean="0"/>
              <a:pPr/>
              <a:t>6</a:t>
            </a:fld>
            <a:endParaRPr lang="en-US"/>
          </a:p>
        </p:txBody>
      </p:sp>
    </p:spTree>
    <p:extLst>
      <p:ext uri="{BB962C8B-B14F-4D97-AF65-F5344CB8AC3E}">
        <p14:creationId xmlns:p14="http://schemas.microsoft.com/office/powerpoint/2010/main" val="36007490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9338" y="487363"/>
            <a:ext cx="4759325" cy="35702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Times New Roman" panose="02020603050405020304" pitchFamily="18" charset="0"/>
                <a:ea typeface="+mn-ea"/>
                <a:cs typeface="Times New Roman" panose="02020603050405020304" pitchFamily="18" charset="0"/>
              </a:rPr>
              <a:t>The coach should not try to understand the </a:t>
            </a:r>
            <a:r>
              <a:rPr lang="en-US" sz="1200" kern="1200" dirty="0" err="1">
                <a:solidFill>
                  <a:schemeClr val="tx1"/>
                </a:solidFill>
                <a:effectLst/>
                <a:latin typeface="Times New Roman" panose="02020603050405020304" pitchFamily="18" charset="0"/>
                <a:ea typeface="+mn-ea"/>
                <a:cs typeface="Times New Roman" panose="02020603050405020304" pitchFamily="18" charset="0"/>
              </a:rPr>
              <a:t>coachee</a:t>
            </a:r>
            <a:r>
              <a:rPr lang="en-US" sz="1200" kern="1200" dirty="0">
                <a:solidFill>
                  <a:schemeClr val="tx1"/>
                </a:solidFill>
                <a:effectLst/>
                <a:latin typeface="Times New Roman" panose="02020603050405020304" pitchFamily="18" charset="0"/>
                <a:ea typeface="+mn-ea"/>
                <a:cs typeface="Times New Roman" panose="02020603050405020304" pitchFamily="18" charset="0"/>
              </a:rPr>
              <a:t> as an ‘empirical’ person, but to appreciate what is ‘universal’ in their nature (</a:t>
            </a:r>
            <a:r>
              <a:rPr lang="en-US" sz="1200" kern="1200" dirty="0" err="1">
                <a:solidFill>
                  <a:schemeClr val="tx1"/>
                </a:solidFill>
                <a:effectLst/>
                <a:latin typeface="Times New Roman" panose="02020603050405020304" pitchFamily="18" charset="0"/>
                <a:ea typeface="+mn-ea"/>
                <a:cs typeface="Times New Roman" panose="02020603050405020304" pitchFamily="18" charset="0"/>
              </a:rPr>
              <a:t>Stelter</a:t>
            </a:r>
            <a:r>
              <a:rPr lang="en-US" sz="1200" kern="1200" dirty="0">
                <a:solidFill>
                  <a:schemeClr val="tx1"/>
                </a:solidFill>
                <a:effectLst/>
                <a:latin typeface="Times New Roman" panose="02020603050405020304" pitchFamily="18" charset="0"/>
                <a:ea typeface="+mn-ea"/>
                <a:cs typeface="Times New Roman" panose="02020603050405020304" pitchFamily="18" charset="0"/>
              </a:rPr>
              <a:t>, 2009).  As a general human interest, the focus on values should not link the </a:t>
            </a:r>
            <a:r>
              <a:rPr lang="en-US" sz="1200" kern="1200" dirty="0" err="1">
                <a:solidFill>
                  <a:schemeClr val="tx1"/>
                </a:solidFill>
                <a:effectLst/>
                <a:latin typeface="Times New Roman" panose="02020603050405020304" pitchFamily="18" charset="0"/>
                <a:ea typeface="+mn-ea"/>
                <a:cs typeface="Times New Roman" panose="02020603050405020304" pitchFamily="18" charset="0"/>
              </a:rPr>
              <a:t>coachee</a:t>
            </a:r>
            <a:r>
              <a:rPr lang="en-US" sz="1200" kern="1200" dirty="0">
                <a:solidFill>
                  <a:schemeClr val="tx1"/>
                </a:solidFill>
                <a:effectLst/>
                <a:latin typeface="Times New Roman" panose="02020603050405020304" pitchFamily="18" charset="0"/>
                <a:ea typeface="+mn-ea"/>
                <a:cs typeface="Times New Roman" panose="02020603050405020304" pitchFamily="18" charset="0"/>
              </a:rPr>
              <a:t> to a subordinate position where he or she feels the need to follow “the boss.”  The coaching relationship should offer a reflective space to develop a dialogue that grows to respect self-consciousness.  This particular way of thinking provides a useful approach to strengthen coherence for the </a:t>
            </a:r>
            <a:r>
              <a:rPr lang="en-US" sz="1200" kern="1200" dirty="0" err="1">
                <a:solidFill>
                  <a:schemeClr val="tx1"/>
                </a:solidFill>
                <a:effectLst/>
                <a:latin typeface="Times New Roman" panose="02020603050405020304" pitchFamily="18" charset="0"/>
                <a:ea typeface="+mn-ea"/>
                <a:cs typeface="Times New Roman" panose="02020603050405020304" pitchFamily="18" charset="0"/>
              </a:rPr>
              <a:t>coachee’s</a:t>
            </a:r>
            <a:r>
              <a:rPr lang="en-US" sz="1200" kern="1200" dirty="0">
                <a:solidFill>
                  <a:schemeClr val="tx1"/>
                </a:solidFill>
                <a:effectLst/>
                <a:latin typeface="Times New Roman" panose="02020603050405020304" pitchFamily="18" charset="0"/>
                <a:ea typeface="+mn-ea"/>
                <a:cs typeface="Times New Roman" panose="02020603050405020304" pitchFamily="18" charset="0"/>
              </a:rPr>
              <a:t> independent, sense of self.  Coaching is a process of personal and social meaning that aims to support people in the context of relating joint-actions to deliver a real community practice (</a:t>
            </a:r>
            <a:r>
              <a:rPr lang="en-US" sz="1200" kern="1200" dirty="0" err="1">
                <a:solidFill>
                  <a:schemeClr val="tx1"/>
                </a:solidFill>
                <a:effectLst/>
                <a:latin typeface="Times New Roman" panose="02020603050405020304" pitchFamily="18" charset="0"/>
                <a:ea typeface="+mn-ea"/>
                <a:cs typeface="Times New Roman" panose="02020603050405020304" pitchFamily="18" charset="0"/>
              </a:rPr>
              <a:t>Stelter</a:t>
            </a:r>
            <a:r>
              <a:rPr lang="en-US" sz="1200" kern="1200" dirty="0">
                <a:solidFill>
                  <a:schemeClr val="tx1"/>
                </a:solidFill>
                <a:effectLst/>
                <a:latin typeface="Times New Roman" panose="02020603050405020304" pitchFamily="18" charset="0"/>
                <a:ea typeface="+mn-ea"/>
                <a:cs typeface="Times New Roman" panose="02020603050405020304" pitchFamily="18" charset="0"/>
              </a:rPr>
              <a:t>, 2007).  The coach creates a setting to effectively support the client’s transition into a new self-direction, which helps the client to understand their order of consciousness (</a:t>
            </a:r>
            <a:r>
              <a:rPr lang="en-US" sz="1200" kern="1200" dirty="0" err="1">
                <a:solidFill>
                  <a:schemeClr val="tx1"/>
                </a:solidFill>
                <a:effectLst/>
                <a:latin typeface="Times New Roman" panose="02020603050405020304" pitchFamily="18" charset="0"/>
                <a:ea typeface="+mn-ea"/>
                <a:cs typeface="Times New Roman" panose="02020603050405020304" pitchFamily="18" charset="0"/>
              </a:rPr>
              <a:t>Pinkavova</a:t>
            </a:r>
            <a:r>
              <a:rPr lang="en-US" sz="1200" kern="1200" dirty="0">
                <a:solidFill>
                  <a:schemeClr val="tx1"/>
                </a:solidFill>
                <a:effectLst/>
                <a:latin typeface="Times New Roman" panose="02020603050405020304" pitchFamily="18" charset="0"/>
                <a:ea typeface="+mn-ea"/>
                <a:cs typeface="Times New Roman" panose="02020603050405020304" pitchFamily="18" charset="0"/>
              </a:rPr>
              <a:t>, 2010).  </a:t>
            </a:r>
          </a:p>
        </p:txBody>
      </p:sp>
      <p:sp>
        <p:nvSpPr>
          <p:cNvPr id="4" name="Slide Number Placeholder 3"/>
          <p:cNvSpPr>
            <a:spLocks noGrp="1"/>
          </p:cNvSpPr>
          <p:nvPr>
            <p:ph type="sldNum" sz="quarter" idx="5"/>
          </p:nvPr>
        </p:nvSpPr>
        <p:spPr/>
        <p:txBody>
          <a:bodyPr/>
          <a:lstStyle/>
          <a:p>
            <a:fld id="{B2E73CB8-BBE6-4380-AF50-DBCD09FF45CA}" type="slidenum">
              <a:rPr lang="en-US" smtClean="0"/>
              <a:pPr/>
              <a:t>7</a:t>
            </a:fld>
            <a:endParaRPr lang="en-US"/>
          </a:p>
        </p:txBody>
      </p:sp>
    </p:spTree>
    <p:extLst>
      <p:ext uri="{BB962C8B-B14F-4D97-AF65-F5344CB8AC3E}">
        <p14:creationId xmlns:p14="http://schemas.microsoft.com/office/powerpoint/2010/main" val="35161075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9338" y="487363"/>
            <a:ext cx="4759325" cy="35702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Times New Roman" panose="02020603050405020304" pitchFamily="18" charset="0"/>
                <a:ea typeface="+mn-ea"/>
                <a:cs typeface="Times New Roman" panose="02020603050405020304" pitchFamily="18" charset="0"/>
              </a:rPr>
              <a:t>Cross-cultural coaching is a process in coaching where coaches and </a:t>
            </a:r>
            <a:r>
              <a:rPr lang="en-US" sz="1200" kern="1200" dirty="0" err="1">
                <a:solidFill>
                  <a:schemeClr val="tx1"/>
                </a:solidFill>
                <a:effectLst/>
                <a:latin typeface="Times New Roman" panose="02020603050405020304" pitchFamily="18" charset="0"/>
                <a:ea typeface="+mn-ea"/>
                <a:cs typeface="Times New Roman" panose="02020603050405020304" pitchFamily="18" charset="0"/>
              </a:rPr>
              <a:t>coachees</a:t>
            </a:r>
            <a:r>
              <a:rPr lang="en-US" sz="1200" kern="1200" dirty="0">
                <a:solidFill>
                  <a:schemeClr val="tx1"/>
                </a:solidFill>
                <a:effectLst/>
                <a:latin typeface="Times New Roman" panose="02020603050405020304" pitchFamily="18" charset="0"/>
                <a:ea typeface="+mn-ea"/>
                <a:cs typeface="Times New Roman" panose="02020603050405020304" pitchFamily="18" charset="0"/>
              </a:rPr>
              <a:t> originate from different national backgrounds (Milner et al., 2013).  Several issues and challenges emerge when professional coaches work with </a:t>
            </a:r>
            <a:r>
              <a:rPr lang="en-US" sz="1200" kern="1200" dirty="0" err="1">
                <a:solidFill>
                  <a:schemeClr val="tx1"/>
                </a:solidFill>
                <a:effectLst/>
                <a:latin typeface="Times New Roman" panose="02020603050405020304" pitchFamily="18" charset="0"/>
                <a:ea typeface="+mn-ea"/>
                <a:cs typeface="Times New Roman" panose="02020603050405020304" pitchFamily="18" charset="0"/>
              </a:rPr>
              <a:t>coachees</a:t>
            </a:r>
            <a:r>
              <a:rPr lang="en-US" sz="1200" kern="1200" dirty="0">
                <a:solidFill>
                  <a:schemeClr val="tx1"/>
                </a:solidFill>
                <a:effectLst/>
                <a:latin typeface="Times New Roman" panose="02020603050405020304" pitchFamily="18" charset="0"/>
                <a:ea typeface="+mn-ea"/>
                <a:cs typeface="Times New Roman" panose="02020603050405020304" pitchFamily="18" charset="0"/>
              </a:rPr>
              <a:t> from diverse cultural settings, such as a cross-border coaching to systematically integrate a sub-culture into a professional coaching process (Rosinski, 2010).  The organizational culture must not over emphasize a cross-cultural issue from which cultural differences recognize a real problem.  This culture specific, intercultural coaching must reflect on how the concept of coaching and chosen tools are appropriate to support the </a:t>
            </a:r>
            <a:r>
              <a:rPr lang="en-US" sz="1200" kern="1200" dirty="0" err="1">
                <a:solidFill>
                  <a:schemeClr val="tx1"/>
                </a:solidFill>
                <a:effectLst/>
                <a:latin typeface="Times New Roman" panose="02020603050405020304" pitchFamily="18" charset="0"/>
                <a:ea typeface="+mn-ea"/>
                <a:cs typeface="Times New Roman" panose="02020603050405020304" pitchFamily="18" charset="0"/>
              </a:rPr>
              <a:t>coachees</a:t>
            </a:r>
            <a:r>
              <a:rPr lang="en-US" sz="1200" kern="1200" dirty="0">
                <a:solidFill>
                  <a:schemeClr val="tx1"/>
                </a:solidFill>
                <a:effectLst/>
                <a:latin typeface="Times New Roman" panose="02020603050405020304" pitchFamily="18" charset="0"/>
                <a:ea typeface="+mn-ea"/>
                <a:cs typeface="Times New Roman" panose="02020603050405020304" pitchFamily="18" charset="0"/>
              </a:rPr>
              <a:t> in their cultural surroundings.  All coaches must be well-prepared to support the multitude of skills, knowledge, and intercultural mindsets for an effective coaching practice to grow across all cultures (Milner et al., 2013).  </a:t>
            </a:r>
          </a:p>
        </p:txBody>
      </p:sp>
      <p:sp>
        <p:nvSpPr>
          <p:cNvPr id="4" name="Slide Number Placeholder 3"/>
          <p:cNvSpPr>
            <a:spLocks noGrp="1"/>
          </p:cNvSpPr>
          <p:nvPr>
            <p:ph type="sldNum" sz="quarter" idx="5"/>
          </p:nvPr>
        </p:nvSpPr>
        <p:spPr/>
        <p:txBody>
          <a:bodyPr/>
          <a:lstStyle/>
          <a:p>
            <a:fld id="{B2E73CB8-BBE6-4380-AF50-DBCD09FF45CA}" type="slidenum">
              <a:rPr lang="en-US" smtClean="0"/>
              <a:pPr/>
              <a:t>8</a:t>
            </a:fld>
            <a:endParaRPr lang="en-US"/>
          </a:p>
        </p:txBody>
      </p:sp>
    </p:spTree>
    <p:extLst>
      <p:ext uri="{BB962C8B-B14F-4D97-AF65-F5344CB8AC3E}">
        <p14:creationId xmlns:p14="http://schemas.microsoft.com/office/powerpoint/2010/main" val="29951367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9338" y="487363"/>
            <a:ext cx="4759325" cy="35702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Times New Roman" panose="02020603050405020304" pitchFamily="18" charset="0"/>
                <a:ea typeface="+mn-ea"/>
                <a:cs typeface="Times New Roman" panose="02020603050405020304" pitchFamily="18" charset="0"/>
              </a:rPr>
              <a:t>My interest in organizational culture is a result of diverse cultural experiences that involve a population’s lack of knowledge to adapt into a cross-cultural coaching (Wilson, 2013).  As a result of my own experiences, I believe in the operations of research to reexamine the uncertainty of managing change for people who find it difficult to accept the concept of a global mindset.  Intercultural communication is critical to impact the results of research to support others’ creative awareness and commitment to interpret a constructivist interpretative paradigm.  It is crucial to question the rationale behind circumstances that are happening around us like understanding leverage from the researcher’s own background or boundaries set to effectively work in an organizational coaching.  Be open to diverse cultural issues and markets with skills and propensities to develop this organization and culture to adapt your attitudes and behaviors into the new world (Wilson, 2013).</a:t>
            </a:r>
          </a:p>
        </p:txBody>
      </p:sp>
      <p:sp>
        <p:nvSpPr>
          <p:cNvPr id="4" name="Slide Number Placeholder 3"/>
          <p:cNvSpPr>
            <a:spLocks noGrp="1"/>
          </p:cNvSpPr>
          <p:nvPr>
            <p:ph type="sldNum" sz="quarter" idx="5"/>
          </p:nvPr>
        </p:nvSpPr>
        <p:spPr/>
        <p:txBody>
          <a:bodyPr/>
          <a:lstStyle/>
          <a:p>
            <a:fld id="{B2E73CB8-BBE6-4380-AF50-DBCD09FF45CA}" type="slidenum">
              <a:rPr lang="en-US" smtClean="0"/>
              <a:pPr/>
              <a:t>9</a:t>
            </a:fld>
            <a:endParaRPr lang="en-US"/>
          </a:p>
        </p:txBody>
      </p:sp>
    </p:spTree>
    <p:extLst>
      <p:ext uri="{BB962C8B-B14F-4D97-AF65-F5344CB8AC3E}">
        <p14:creationId xmlns:p14="http://schemas.microsoft.com/office/powerpoint/2010/main" val="9400713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PP Title Slide.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793288"/>
          </a:xfrm>
          <a:prstGeom prst="rect">
            <a:avLst/>
          </a:prstGeom>
        </p:spPr>
      </p:pic>
      <p:sp>
        <p:nvSpPr>
          <p:cNvPr id="2" name="Title 1"/>
          <p:cNvSpPr>
            <a:spLocks noGrp="1"/>
          </p:cNvSpPr>
          <p:nvPr>
            <p:ph type="ctrTitle"/>
          </p:nvPr>
        </p:nvSpPr>
        <p:spPr>
          <a:xfrm>
            <a:off x="685800" y="4070838"/>
            <a:ext cx="8159262" cy="1099038"/>
          </a:xfrm>
        </p:spPr>
        <p:txBody>
          <a:bodyPr>
            <a:normAutofit/>
          </a:bodyPr>
          <a:lstStyle>
            <a:lvl1pPr algn="r">
              <a:defRPr sz="4000" b="1" cap="all"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635369" y="5169876"/>
            <a:ext cx="7209693" cy="521677"/>
          </a:xfrm>
        </p:spPr>
        <p:txBody>
          <a:bodyPr>
            <a:normAutofit/>
          </a:bodyPr>
          <a:lstStyle>
            <a:lvl1pPr marL="0" indent="0" algn="r">
              <a:buNone/>
              <a:defRPr sz="2400" cap="small"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Footer Placeholder 4"/>
          <p:cNvSpPr>
            <a:spLocks noGrp="1"/>
          </p:cNvSpPr>
          <p:nvPr>
            <p:ph type="ftr" sz="quarter" idx="11"/>
          </p:nvPr>
        </p:nvSpPr>
        <p:spPr>
          <a:xfrm>
            <a:off x="2214597" y="6588901"/>
            <a:ext cx="4413738" cy="239955"/>
          </a:xfrm>
        </p:spPr>
        <p:txBody>
          <a:bodyPr/>
          <a:lstStyle/>
          <a:p>
            <a:endParaRPr lang="en-US" dirty="0"/>
          </a:p>
        </p:txBody>
      </p:sp>
      <p:sp>
        <p:nvSpPr>
          <p:cNvPr id="6" name="Slide Number Placeholder 5"/>
          <p:cNvSpPr>
            <a:spLocks noGrp="1"/>
          </p:cNvSpPr>
          <p:nvPr>
            <p:ph type="sldNum" sz="quarter" idx="12"/>
          </p:nvPr>
        </p:nvSpPr>
        <p:spPr/>
        <p:txBody>
          <a:bodyPr/>
          <a:lstStyle/>
          <a:p>
            <a:fld id="{BA46609C-3952-854B-B9FF-E491FF9CE03E}" type="slidenum">
              <a:rPr lang="en-US" smtClean="0"/>
              <a:t>‹#›</a:t>
            </a:fld>
            <a:endParaRPr lang="en-US"/>
          </a:p>
        </p:txBody>
      </p:sp>
    </p:spTree>
    <p:extLst>
      <p:ext uri="{BB962C8B-B14F-4D97-AF65-F5344CB8AC3E}">
        <p14:creationId xmlns:p14="http://schemas.microsoft.com/office/powerpoint/2010/main" val="22254596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nb-NO" dirty="0" err="1"/>
              <a:t>Footer</a:t>
            </a:r>
            <a:endParaRPr lang="en-US" dirty="0"/>
          </a:p>
        </p:txBody>
      </p:sp>
      <p:sp>
        <p:nvSpPr>
          <p:cNvPr id="6" name="Slide Number Placeholder 5"/>
          <p:cNvSpPr>
            <a:spLocks noGrp="1"/>
          </p:cNvSpPr>
          <p:nvPr>
            <p:ph type="sldNum" sz="quarter" idx="12"/>
          </p:nvPr>
        </p:nvSpPr>
        <p:spPr/>
        <p:txBody>
          <a:bodyPr/>
          <a:lstStyle/>
          <a:p>
            <a:fld id="{BA46609C-3952-854B-B9FF-E491FF9CE03E}" type="slidenum">
              <a:rPr lang="en-US" smtClean="0"/>
              <a:t>‹#›</a:t>
            </a:fld>
            <a:endParaRPr lang="en-US"/>
          </a:p>
        </p:txBody>
      </p:sp>
    </p:spTree>
    <p:extLst>
      <p:ext uri="{BB962C8B-B14F-4D97-AF65-F5344CB8AC3E}">
        <p14:creationId xmlns:p14="http://schemas.microsoft.com/office/powerpoint/2010/main" val="5724528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nb-NO"/>
              <a:t>Revise Footer Under "Insert - Footer" Menu</a:t>
            </a:r>
            <a:endParaRPr lang="en-US"/>
          </a:p>
        </p:txBody>
      </p:sp>
      <p:sp>
        <p:nvSpPr>
          <p:cNvPr id="6" name="Slide Number Placeholder 5"/>
          <p:cNvSpPr>
            <a:spLocks noGrp="1"/>
          </p:cNvSpPr>
          <p:nvPr>
            <p:ph type="sldNum" sz="quarter" idx="12"/>
          </p:nvPr>
        </p:nvSpPr>
        <p:spPr/>
        <p:txBody>
          <a:bodyPr/>
          <a:lstStyle/>
          <a:p>
            <a:fld id="{BA46609C-3952-854B-B9FF-E491FF9CE03E}" type="slidenum">
              <a:rPr lang="en-US" smtClean="0"/>
              <a:t>‹#›</a:t>
            </a:fld>
            <a:endParaRPr lang="en-US"/>
          </a:p>
        </p:txBody>
      </p:sp>
    </p:spTree>
    <p:extLst>
      <p:ext uri="{BB962C8B-B14F-4D97-AF65-F5344CB8AC3E}">
        <p14:creationId xmlns:p14="http://schemas.microsoft.com/office/powerpoint/2010/main" val="6444941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A46609C-3952-854B-B9FF-E491FF9CE03E}" type="slidenum">
              <a:rPr lang="en-US" smtClean="0"/>
              <a:t>‹#›</a:t>
            </a:fld>
            <a:endParaRPr lang="en-US"/>
          </a:p>
        </p:txBody>
      </p:sp>
    </p:spTree>
    <p:extLst>
      <p:ext uri="{BB962C8B-B14F-4D97-AF65-F5344CB8AC3E}">
        <p14:creationId xmlns:p14="http://schemas.microsoft.com/office/powerpoint/2010/main" val="26449326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8201878" cy="1362075"/>
          </a:xfrm>
        </p:spPr>
        <p:txBody>
          <a:bodyPr anchor="t"/>
          <a:lstStyle>
            <a:lvl1pPr algn="r">
              <a:defRPr sz="4000" b="1" cap="all"/>
            </a:lvl1pPr>
          </a:lstStyle>
          <a:p>
            <a:r>
              <a:rPr lang="en-US"/>
              <a:t>Click to edit Master title style</a:t>
            </a:r>
          </a:p>
        </p:txBody>
      </p:sp>
      <p:sp>
        <p:nvSpPr>
          <p:cNvPr id="3" name="Text Placeholder 2"/>
          <p:cNvSpPr>
            <a:spLocks noGrp="1"/>
          </p:cNvSpPr>
          <p:nvPr>
            <p:ph type="body" idx="1"/>
          </p:nvPr>
        </p:nvSpPr>
        <p:spPr>
          <a:xfrm>
            <a:off x="722313" y="2906713"/>
            <a:ext cx="8201878" cy="1500187"/>
          </a:xfrm>
        </p:spPr>
        <p:txBody>
          <a:bodyPr anchor="b"/>
          <a:lstStyle>
            <a:lvl1pPr marL="0" indent="0" algn="r">
              <a:buNone/>
              <a:defRPr sz="2000" cap="small" baseline="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A46609C-3952-854B-B9FF-E491FF9CE03E}" type="slidenum">
              <a:rPr lang="en-US" smtClean="0"/>
              <a:t>‹#›</a:t>
            </a:fld>
            <a:endParaRPr lang="en-US" dirty="0"/>
          </a:p>
        </p:txBody>
      </p:sp>
    </p:spTree>
    <p:extLst>
      <p:ext uri="{BB962C8B-B14F-4D97-AF65-F5344CB8AC3E}">
        <p14:creationId xmlns:p14="http://schemas.microsoft.com/office/powerpoint/2010/main" val="39121162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114800" cy="4525963"/>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818184" y="1600200"/>
            <a:ext cx="4114800" cy="4525963"/>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p:txBody>
          <a:bodyPr/>
          <a:lstStyle/>
          <a:p>
            <a:fld id="{BA46609C-3952-854B-B9FF-E491FF9CE03E}" type="slidenum">
              <a:rPr lang="en-US" smtClean="0"/>
              <a:t>‹#›</a:t>
            </a:fld>
            <a:endParaRPr lang="en-US"/>
          </a:p>
        </p:txBody>
      </p:sp>
      <p:sp>
        <p:nvSpPr>
          <p:cNvPr id="8" name="Footer Placeholder 3"/>
          <p:cNvSpPr>
            <a:spLocks noGrp="1"/>
          </p:cNvSpPr>
          <p:nvPr>
            <p:ph type="ftr" sz="quarter" idx="11"/>
          </p:nvPr>
        </p:nvSpPr>
        <p:spPr>
          <a:xfrm>
            <a:off x="2145324" y="6588901"/>
            <a:ext cx="4413738" cy="239955"/>
          </a:xfrm>
        </p:spPr>
        <p:txBody>
          <a:bodyPr/>
          <a:lstStyle/>
          <a:p>
            <a:endParaRPr lang="en-US" dirty="0"/>
          </a:p>
        </p:txBody>
      </p:sp>
    </p:spTree>
    <p:extLst>
      <p:ext uri="{BB962C8B-B14F-4D97-AF65-F5344CB8AC3E}">
        <p14:creationId xmlns:p14="http://schemas.microsoft.com/office/powerpoint/2010/main" val="2848183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58262" y="1535113"/>
            <a:ext cx="4297680" cy="639762"/>
          </a:xfrm>
        </p:spPr>
        <p:txBody>
          <a:bodyPr anchor="b">
            <a:normAutofit/>
          </a:bodyPr>
          <a:lstStyle>
            <a:lvl1pPr marL="0" indent="0">
              <a:buNone/>
              <a:defRPr sz="2400" b="1" cap="sm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262" y="2174875"/>
            <a:ext cx="4297680" cy="4135438"/>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6510" y="1535113"/>
            <a:ext cx="4297681" cy="639762"/>
          </a:xfrm>
        </p:spPr>
        <p:txBody>
          <a:bodyPr anchor="b"/>
          <a:lstStyle>
            <a:lvl1pPr marL="0" indent="0">
              <a:buNone/>
              <a:defRPr sz="2400" b="1" cap="sm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6511" y="2181104"/>
            <a:ext cx="4297680" cy="4135438"/>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8"/>
          <p:cNvSpPr>
            <a:spLocks noGrp="1"/>
          </p:cNvSpPr>
          <p:nvPr>
            <p:ph type="sldNum" sz="quarter" idx="12"/>
          </p:nvPr>
        </p:nvSpPr>
        <p:spPr/>
        <p:txBody>
          <a:bodyPr/>
          <a:lstStyle/>
          <a:p>
            <a:fld id="{BA46609C-3952-854B-B9FF-E491FF9CE03E}" type="slidenum">
              <a:rPr lang="en-US" smtClean="0"/>
              <a:t>‹#›</a:t>
            </a:fld>
            <a:endParaRPr lang="en-US"/>
          </a:p>
        </p:txBody>
      </p:sp>
      <p:sp>
        <p:nvSpPr>
          <p:cNvPr id="10" name="Footer Placeholder 3"/>
          <p:cNvSpPr>
            <a:spLocks noGrp="1"/>
          </p:cNvSpPr>
          <p:nvPr>
            <p:ph type="ftr" sz="quarter" idx="11"/>
          </p:nvPr>
        </p:nvSpPr>
        <p:spPr>
          <a:xfrm>
            <a:off x="2145324" y="6588901"/>
            <a:ext cx="4413738" cy="239955"/>
          </a:xfrm>
        </p:spPr>
        <p:txBody>
          <a:bodyPr/>
          <a:lstStyle/>
          <a:p>
            <a:endParaRPr lang="en-US" dirty="0"/>
          </a:p>
        </p:txBody>
      </p:sp>
    </p:spTree>
    <p:extLst>
      <p:ext uri="{BB962C8B-B14F-4D97-AF65-F5344CB8AC3E}">
        <p14:creationId xmlns:p14="http://schemas.microsoft.com/office/powerpoint/2010/main" val="5831180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A46609C-3952-854B-B9FF-E491FF9CE03E}" type="slidenum">
              <a:rPr lang="en-US" smtClean="0"/>
              <a:t>‹#›</a:t>
            </a:fld>
            <a:endParaRPr lang="en-US"/>
          </a:p>
        </p:txBody>
      </p:sp>
    </p:spTree>
    <p:extLst>
      <p:ext uri="{BB962C8B-B14F-4D97-AF65-F5344CB8AC3E}">
        <p14:creationId xmlns:p14="http://schemas.microsoft.com/office/powerpoint/2010/main" val="1240492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A46609C-3952-854B-B9FF-E491FF9CE03E}" type="slidenum">
              <a:rPr lang="en-US" smtClean="0"/>
              <a:t>‹#›</a:t>
            </a:fld>
            <a:endParaRPr lang="en-US"/>
          </a:p>
        </p:txBody>
      </p:sp>
    </p:spTree>
    <p:extLst>
      <p:ext uri="{BB962C8B-B14F-4D97-AF65-F5344CB8AC3E}">
        <p14:creationId xmlns:p14="http://schemas.microsoft.com/office/powerpoint/2010/main" val="7558609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9285" y="33095"/>
            <a:ext cx="6734906" cy="1162050"/>
          </a:xfrm>
        </p:spPr>
        <p:txBody>
          <a:bodyPr anchor="ctr">
            <a:normAutofit/>
          </a:bodyPr>
          <a:lstStyle>
            <a:lvl1pPr algn="l">
              <a:defRPr sz="3600" b="1"/>
            </a:lvl1pPr>
          </a:lstStyle>
          <a:p>
            <a:r>
              <a:rPr lang="en-US"/>
              <a:t>Click to edit Master title style</a:t>
            </a:r>
          </a:p>
        </p:txBody>
      </p:sp>
      <p:sp>
        <p:nvSpPr>
          <p:cNvPr id="3" name="Content Placeholder 2"/>
          <p:cNvSpPr>
            <a:spLocks noGrp="1"/>
          </p:cNvSpPr>
          <p:nvPr>
            <p:ph idx="1"/>
          </p:nvPr>
        </p:nvSpPr>
        <p:spPr>
          <a:xfrm>
            <a:off x="3050931" y="1435100"/>
            <a:ext cx="5873259" cy="4875216"/>
          </a:xfrm>
        </p:spPr>
        <p:txBody>
          <a:bodyPr>
            <a:normAutofit/>
          </a:bodyPr>
          <a:lstStyle>
            <a:lvl1pPr>
              <a:defRPr sz="1800"/>
            </a:lvl1pPr>
            <a:lvl2pPr>
              <a:defRPr sz="1600"/>
            </a:lvl2pPr>
            <a:lvl3pPr>
              <a:defRPr sz="1400"/>
            </a:lvl3pPr>
            <a:lvl4pPr>
              <a:defRPr sz="1200"/>
            </a:lvl4pPr>
            <a:lvl5pPr>
              <a:defRPr sz="12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158261" y="1435100"/>
            <a:ext cx="2690447" cy="4875213"/>
          </a:xfrm>
        </p:spPr>
        <p:txBody>
          <a:bodyPr>
            <a:normAutofit/>
          </a:bodyPr>
          <a:lstStyle>
            <a:lvl1pPr marL="0" indent="0">
              <a:buNone/>
              <a:defRPr sz="2000" cap="small" baseline="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nb-NO" dirty="0" err="1"/>
              <a:t>Footer</a:t>
            </a:r>
            <a:endParaRPr lang="en-US" dirty="0"/>
          </a:p>
        </p:txBody>
      </p:sp>
      <p:sp>
        <p:nvSpPr>
          <p:cNvPr id="7" name="Slide Number Placeholder 6"/>
          <p:cNvSpPr>
            <a:spLocks noGrp="1"/>
          </p:cNvSpPr>
          <p:nvPr>
            <p:ph type="sldNum" sz="quarter" idx="12"/>
          </p:nvPr>
        </p:nvSpPr>
        <p:spPr/>
        <p:txBody>
          <a:bodyPr/>
          <a:lstStyle/>
          <a:p>
            <a:fld id="{BA46609C-3952-854B-B9FF-E491FF9CE03E}" type="slidenum">
              <a:rPr lang="en-US" smtClean="0"/>
              <a:t>‹#›</a:t>
            </a:fld>
            <a:endParaRPr lang="en-US"/>
          </a:p>
        </p:txBody>
      </p:sp>
    </p:spTree>
    <p:extLst>
      <p:ext uri="{BB962C8B-B14F-4D97-AF65-F5344CB8AC3E}">
        <p14:creationId xmlns:p14="http://schemas.microsoft.com/office/powerpoint/2010/main" val="2600497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5530362"/>
            <a:ext cx="5486400" cy="45720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1403961"/>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6016625"/>
            <a:ext cx="5486400" cy="31127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a:xfrm>
            <a:off x="8105532" y="6618045"/>
            <a:ext cx="782515" cy="239955"/>
          </a:xfrm>
        </p:spPr>
        <p:txBody>
          <a:bodyPr/>
          <a:lstStyle/>
          <a:p>
            <a:fld id="{BA46609C-3952-854B-B9FF-E491FF9CE03E}" type="slidenum">
              <a:rPr lang="en-US" smtClean="0"/>
              <a:t>‹#›</a:t>
            </a:fld>
            <a:endParaRPr lang="en-US"/>
          </a:p>
        </p:txBody>
      </p:sp>
      <p:sp>
        <p:nvSpPr>
          <p:cNvPr id="6" name="Footer Placeholder 5"/>
          <p:cNvSpPr>
            <a:spLocks noGrp="1"/>
          </p:cNvSpPr>
          <p:nvPr>
            <p:ph type="ftr" sz="quarter" idx="11"/>
          </p:nvPr>
        </p:nvSpPr>
        <p:spPr>
          <a:xfrm>
            <a:off x="2145324" y="6588901"/>
            <a:ext cx="4413738" cy="239955"/>
          </a:xfrm>
        </p:spPr>
        <p:txBody>
          <a:bodyPr/>
          <a:lstStyle/>
          <a:p>
            <a:r>
              <a:rPr lang="nb-NO" dirty="0" err="1"/>
              <a:t>Footer</a:t>
            </a:r>
            <a:endParaRPr lang="en-US" dirty="0"/>
          </a:p>
        </p:txBody>
      </p:sp>
    </p:spTree>
    <p:extLst>
      <p:ext uri="{BB962C8B-B14F-4D97-AF65-F5344CB8AC3E}">
        <p14:creationId xmlns:p14="http://schemas.microsoft.com/office/powerpoint/2010/main" val="29334848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descr="PP Header.jp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9144000" cy="1244600"/>
          </a:xfrm>
          <a:prstGeom prst="rect">
            <a:avLst/>
          </a:prstGeom>
        </p:spPr>
      </p:pic>
      <p:sp>
        <p:nvSpPr>
          <p:cNvPr id="2" name="Title Placeholder 1"/>
          <p:cNvSpPr>
            <a:spLocks noGrp="1"/>
          </p:cNvSpPr>
          <p:nvPr>
            <p:ph type="title"/>
          </p:nvPr>
        </p:nvSpPr>
        <p:spPr>
          <a:xfrm>
            <a:off x="2145324" y="0"/>
            <a:ext cx="6778867" cy="107266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58262" y="1415361"/>
            <a:ext cx="8765930" cy="489495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2145324" y="6588901"/>
            <a:ext cx="4413738" cy="239955"/>
          </a:xfrm>
          <a:prstGeom prst="rect">
            <a:avLst/>
          </a:prstGeom>
        </p:spPr>
        <p:txBody>
          <a:bodyPr vert="horz" lIns="91440" tIns="45720" rIns="91440" bIns="45720" rtlCol="0" anchor="ctr"/>
          <a:lstStyle>
            <a:lvl1pPr algn="ctr">
              <a:defRPr sz="105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8627902" y="6556618"/>
            <a:ext cx="303986" cy="239955"/>
          </a:xfrm>
          <a:prstGeom prst="rect">
            <a:avLst/>
          </a:prstGeom>
        </p:spPr>
        <p:txBody>
          <a:bodyPr vert="horz" lIns="91440" tIns="45720" rIns="91440" bIns="45720" rtlCol="0" anchor="ctr"/>
          <a:lstStyle>
            <a:lvl1pPr algn="r">
              <a:defRPr sz="1200">
                <a:solidFill>
                  <a:schemeClr val="tx1">
                    <a:lumMod val="50000"/>
                    <a:lumOff val="50000"/>
                  </a:schemeClr>
                </a:solidFill>
              </a:defRPr>
            </a:lvl1pPr>
          </a:lstStyle>
          <a:p>
            <a:fld id="{BA46609C-3952-854B-B9FF-E491FF9CE03E}" type="slidenum">
              <a:rPr lang="en-US" smtClean="0"/>
              <a:pPr/>
              <a:t>‹#›</a:t>
            </a:fld>
            <a:endParaRPr lang="en-US" dirty="0"/>
          </a:p>
        </p:txBody>
      </p:sp>
      <p:sp>
        <p:nvSpPr>
          <p:cNvPr id="8" name="TextBox 7"/>
          <p:cNvSpPr txBox="1"/>
          <p:nvPr userDrawn="1"/>
        </p:nvSpPr>
        <p:spPr>
          <a:xfrm>
            <a:off x="158262" y="6534545"/>
            <a:ext cx="1283677" cy="276999"/>
          </a:xfrm>
          <a:prstGeom prst="rect">
            <a:avLst/>
          </a:prstGeom>
          <a:noFill/>
        </p:spPr>
        <p:txBody>
          <a:bodyPr wrap="square" rtlCol="0">
            <a:spAutoFit/>
          </a:bodyPr>
          <a:lstStyle/>
          <a:p>
            <a:pPr algn="l"/>
            <a:r>
              <a:rPr lang="en-US" sz="1200" dirty="0">
                <a:solidFill>
                  <a:schemeClr val="bg1">
                    <a:lumMod val="50000"/>
                  </a:schemeClr>
                </a:solidFill>
              </a:rPr>
              <a:t>NCU Proprietary</a:t>
            </a:r>
          </a:p>
        </p:txBody>
      </p:sp>
    </p:spTree>
    <p:extLst>
      <p:ext uri="{BB962C8B-B14F-4D97-AF65-F5344CB8AC3E}">
        <p14:creationId xmlns:p14="http://schemas.microsoft.com/office/powerpoint/2010/main" val="13822778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457200" rtl="0" eaLnBrk="1" latinLnBrk="0" hangingPunct="1">
        <a:spcBef>
          <a:spcPct val="0"/>
        </a:spcBef>
        <a:buNone/>
        <a:defRPr sz="3600" b="1" kern="1200" cap="small" baseline="0">
          <a:solidFill>
            <a:schemeClr val="tx1">
              <a:lumMod val="85000"/>
              <a:lumOff val="15000"/>
            </a:schemeClr>
          </a:solidFill>
          <a:latin typeface="+mj-lt"/>
          <a:ea typeface="+mj-ea"/>
          <a:cs typeface="+mj-cs"/>
        </a:defRPr>
      </a:lvl1pPr>
    </p:titleStyle>
    <p:bodyStyle>
      <a:lvl1pPr marL="228600" indent="-228600" algn="l" defTabSz="457200" rtl="0" eaLnBrk="1" latinLnBrk="0" hangingPunct="1">
        <a:spcBef>
          <a:spcPct val="20000"/>
        </a:spcBef>
        <a:buFont typeface="Wingdings" panose="05000000000000000000" pitchFamily="2" charset="2"/>
        <a:buChar char="§"/>
        <a:defRPr sz="2400" kern="1200">
          <a:solidFill>
            <a:schemeClr val="tx1">
              <a:lumMod val="85000"/>
              <a:lumOff val="15000"/>
            </a:schemeClr>
          </a:solidFill>
          <a:latin typeface="+mn-lt"/>
          <a:ea typeface="+mn-ea"/>
          <a:cs typeface="+mn-cs"/>
        </a:defRPr>
      </a:lvl1pPr>
      <a:lvl2pPr marL="571500" indent="-280988" algn="l" defTabSz="457200" rtl="0" eaLnBrk="1" latinLnBrk="0" hangingPunct="1">
        <a:spcBef>
          <a:spcPct val="20000"/>
        </a:spcBef>
        <a:buFont typeface="Wingdings 3" panose="05040102010807070707" pitchFamily="18" charset="2"/>
        <a:buChar char="&quot;"/>
        <a:defRPr sz="2000" kern="1200">
          <a:solidFill>
            <a:schemeClr val="tx1">
              <a:lumMod val="85000"/>
              <a:lumOff val="15000"/>
            </a:schemeClr>
          </a:solidFill>
          <a:latin typeface="+mn-lt"/>
          <a:ea typeface="+mn-ea"/>
          <a:cs typeface="+mn-cs"/>
        </a:defRPr>
      </a:lvl2pPr>
      <a:lvl3pPr marL="862013" indent="-176213" algn="l" defTabSz="457200" rtl="0" eaLnBrk="1" latinLnBrk="0" hangingPunct="1">
        <a:spcBef>
          <a:spcPct val="20000"/>
        </a:spcBef>
        <a:buFont typeface="Calibri" panose="020F0502020204030204" pitchFamily="34" charset="0"/>
        <a:buChar char="▪"/>
        <a:defRPr sz="1800" kern="1200">
          <a:solidFill>
            <a:schemeClr val="tx1">
              <a:lumMod val="85000"/>
              <a:lumOff val="15000"/>
            </a:schemeClr>
          </a:solidFill>
          <a:latin typeface="+mn-lt"/>
          <a:ea typeface="+mn-ea"/>
          <a:cs typeface="+mn-cs"/>
        </a:defRPr>
      </a:lvl3pPr>
      <a:lvl4pPr marL="1204913" indent="-228600" algn="l" defTabSz="457200" rtl="0" eaLnBrk="1" latinLnBrk="0" hangingPunct="1">
        <a:spcBef>
          <a:spcPct val="20000"/>
        </a:spcBef>
        <a:buFont typeface="Arial"/>
        <a:buChar char="–"/>
        <a:defRPr sz="1600" kern="1200">
          <a:solidFill>
            <a:schemeClr val="tx1">
              <a:lumMod val="85000"/>
              <a:lumOff val="15000"/>
            </a:schemeClr>
          </a:solidFill>
          <a:latin typeface="+mn-lt"/>
          <a:ea typeface="+mn-ea"/>
          <a:cs typeface="+mn-cs"/>
        </a:defRPr>
      </a:lvl4pPr>
      <a:lvl5pPr marL="1485900" indent="-166688" algn="l" defTabSz="457200" rtl="0" eaLnBrk="1" latinLnBrk="0" hangingPunct="1">
        <a:spcBef>
          <a:spcPct val="20000"/>
        </a:spcBef>
        <a:buFont typeface="Arial"/>
        <a:buChar char="»"/>
        <a:defRPr sz="1600" kern="1200">
          <a:solidFill>
            <a:schemeClr val="tx1">
              <a:lumMod val="85000"/>
              <a:lumOff val="1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3.png"/><Relationship Id="rId5" Type="http://schemas.openxmlformats.org/officeDocument/2006/relationships/image" Target="../media/image12.jpe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3.png"/><Relationship Id="rId5" Type="http://schemas.openxmlformats.org/officeDocument/2006/relationships/image" Target="../media/image13.jpe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3.png"/><Relationship Id="rId5" Type="http://schemas.openxmlformats.org/officeDocument/2006/relationships/image" Target="../media/image14.jpe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3.png"/><Relationship Id="rId5" Type="http://schemas.openxmlformats.org/officeDocument/2006/relationships/image" Target="../media/image15.jpe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3.png"/><Relationship Id="rId5" Type="http://schemas.openxmlformats.org/officeDocument/2006/relationships/image" Target="../media/image16.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3.png"/><Relationship Id="rId4"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3.png"/><Relationship Id="rId5" Type="http://schemas.openxmlformats.org/officeDocument/2006/relationships/image" Target="../media/image4.jpe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3.png"/><Relationship Id="rId5" Type="http://schemas.openxmlformats.org/officeDocument/2006/relationships/image" Target="../media/image5.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3.png"/><Relationship Id="rId5" Type="http://schemas.openxmlformats.org/officeDocument/2006/relationships/image" Target="../media/image6.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3.png"/><Relationship Id="rId5" Type="http://schemas.openxmlformats.org/officeDocument/2006/relationships/image" Target="../media/image7.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3.png"/><Relationship Id="rId5" Type="http://schemas.openxmlformats.org/officeDocument/2006/relationships/image" Target="../media/image8.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3.png"/><Relationship Id="rId5" Type="http://schemas.openxmlformats.org/officeDocument/2006/relationships/image" Target="../media/image9.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3.png"/><Relationship Id="rId5" Type="http://schemas.openxmlformats.org/officeDocument/2006/relationships/image" Target="../media/image10.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3.png"/><Relationship Id="rId5" Type="http://schemas.openxmlformats.org/officeDocument/2006/relationships/image" Target="../media/image11.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a:normAutofit/>
          </a:bodyPr>
          <a:lstStyle/>
          <a:p>
            <a:r>
              <a:rPr lang="en-US" sz="3200" dirty="0">
                <a:latin typeface="Times New Roman" panose="02020603050405020304" pitchFamily="18" charset="0"/>
                <a:cs typeface="Times New Roman" panose="02020603050405020304" pitchFamily="18" charset="0"/>
              </a:rPr>
              <a:t>Diversity Issues in Coaching</a:t>
            </a:r>
          </a:p>
        </p:txBody>
      </p:sp>
      <p:sp>
        <p:nvSpPr>
          <p:cNvPr id="10" name="Subtitle 9"/>
          <p:cNvSpPr>
            <a:spLocks noGrp="1"/>
          </p:cNvSpPr>
          <p:nvPr>
            <p:ph type="subTitle" idx="1"/>
          </p:nvPr>
        </p:nvSpPr>
        <p:spPr/>
        <p:txBody>
          <a:bodyPr>
            <a:normAutofit/>
          </a:bodyPr>
          <a:lstStyle/>
          <a:p>
            <a:r>
              <a:rPr lang="en-US" dirty="0">
                <a:latin typeface="Times New Roman" panose="02020603050405020304" pitchFamily="18" charset="0"/>
                <a:cs typeface="Times New Roman" panose="02020603050405020304" pitchFamily="18" charset="0"/>
              </a:rPr>
              <a:t>Cassandra Cho</a:t>
            </a:r>
          </a:p>
        </p:txBody>
      </p:sp>
      <p:pic>
        <p:nvPicPr>
          <p:cNvPr id="3" name="Audio 2">
            <a:hlinkClick r:id="" action="ppaction://media"/>
            <a:extLst>
              <a:ext uri="{FF2B5EF4-FFF2-40B4-BE49-F238E27FC236}">
                <a16:creationId xmlns:a16="http://schemas.microsoft.com/office/drawing/2014/main" id="{CFD981EB-21BF-44AE-B542-051B0F8BE25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486921001"/>
      </p:ext>
    </p:extLst>
  </p:cSld>
  <p:clrMapOvr>
    <a:masterClrMapping/>
  </p:clrMapOvr>
  <mc:AlternateContent xmlns:mc="http://schemas.openxmlformats.org/markup-compatibility/2006" xmlns:p14="http://schemas.microsoft.com/office/powerpoint/2010/main">
    <mc:Choice Requires="p14">
      <p:transition spd="slow" p14:dur="2000" advTm="7850"/>
    </mc:Choice>
    <mc:Fallback xmlns="">
      <p:transition spd="slow" advTm="78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82795BC-99E2-4696-A35B-0D71CB9A6864}"/>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The global perspective</a:t>
            </a:r>
          </a:p>
        </p:txBody>
      </p:sp>
      <p:sp>
        <p:nvSpPr>
          <p:cNvPr id="9" name="Content Placeholder 8">
            <a:extLst>
              <a:ext uri="{FF2B5EF4-FFF2-40B4-BE49-F238E27FC236}">
                <a16:creationId xmlns:a16="http://schemas.microsoft.com/office/drawing/2014/main" id="{C1FA4145-ECBB-4613-AFCC-037D53155003}"/>
              </a:ext>
            </a:extLst>
          </p:cNvPr>
          <p:cNvSpPr>
            <a:spLocks noGrp="1"/>
          </p:cNvSpPr>
          <p:nvPr>
            <p:ph sz="half" idx="2"/>
          </p:nvPr>
        </p:nvSpPr>
        <p:spPr/>
        <p:txBody>
          <a:bodyPr/>
          <a:lstStyle/>
          <a:p>
            <a:pPr marL="0" indent="0">
              <a:buNone/>
            </a:pPr>
            <a:endParaRPr lang="en-US" sz="2800" dirty="0">
              <a:latin typeface="Times New Roman" panose="02020603050405020304" pitchFamily="18" charset="0"/>
              <a:cs typeface="Times New Roman" panose="02020603050405020304" pitchFamily="18" charset="0"/>
            </a:endParaRPr>
          </a:p>
          <a:p>
            <a:pPr marL="0" indent="0">
              <a:buNone/>
            </a:pPr>
            <a:r>
              <a:rPr lang="en-US" sz="2800" dirty="0">
                <a:latin typeface="Times New Roman" panose="02020603050405020304" pitchFamily="18" charset="0"/>
                <a:cs typeface="Times New Roman" panose="02020603050405020304" pitchFamily="18" charset="0"/>
              </a:rPr>
              <a:t>Global Environment:</a:t>
            </a:r>
          </a:p>
          <a:p>
            <a:pPr lvl="1">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Cultural &amp; Strategic Perspectives</a:t>
            </a:r>
          </a:p>
          <a:p>
            <a:pPr marL="0" indent="0">
              <a:buNone/>
            </a:pPr>
            <a:r>
              <a:rPr lang="en-US" sz="2800" dirty="0">
                <a:latin typeface="Times New Roman" panose="02020603050405020304" pitchFamily="18" charset="0"/>
                <a:cs typeface="Times New Roman" panose="02020603050405020304" pitchFamily="18" charset="0"/>
              </a:rPr>
              <a:t>Core Properties:</a:t>
            </a:r>
          </a:p>
          <a:p>
            <a:pPr lvl="1">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Cognitive</a:t>
            </a:r>
          </a:p>
          <a:p>
            <a:pPr lvl="1">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Existential</a:t>
            </a:r>
          </a:p>
          <a:p>
            <a:pPr lvl="1">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Behavioral</a:t>
            </a:r>
          </a:p>
          <a:p>
            <a:pPr marL="0" indent="0">
              <a:buNone/>
            </a:pPr>
            <a:endParaRPr lang="en-US" dirty="0"/>
          </a:p>
        </p:txBody>
      </p:sp>
      <p:sp>
        <p:nvSpPr>
          <p:cNvPr id="5" name="Slide Number Placeholder 4">
            <a:extLst>
              <a:ext uri="{FF2B5EF4-FFF2-40B4-BE49-F238E27FC236}">
                <a16:creationId xmlns:a16="http://schemas.microsoft.com/office/drawing/2014/main" id="{218470D8-3BD5-45A6-9E2A-F8F1E5AB227D}"/>
              </a:ext>
            </a:extLst>
          </p:cNvPr>
          <p:cNvSpPr>
            <a:spLocks noGrp="1"/>
          </p:cNvSpPr>
          <p:nvPr>
            <p:ph type="sldNum" sz="quarter" idx="12"/>
          </p:nvPr>
        </p:nvSpPr>
        <p:spPr/>
        <p:txBody>
          <a:bodyPr/>
          <a:lstStyle/>
          <a:p>
            <a:fld id="{BA46609C-3952-854B-B9FF-E491FF9CE03E}" type="slidenum">
              <a:rPr lang="en-US" smtClean="0"/>
              <a:t>10</a:t>
            </a:fld>
            <a:endParaRPr lang="en-US"/>
          </a:p>
        </p:txBody>
      </p:sp>
      <p:sp>
        <p:nvSpPr>
          <p:cNvPr id="6" name="Footer Placeholder 5">
            <a:extLst>
              <a:ext uri="{FF2B5EF4-FFF2-40B4-BE49-F238E27FC236}">
                <a16:creationId xmlns:a16="http://schemas.microsoft.com/office/drawing/2014/main" id="{9643D608-CEBD-4029-84D6-35D0EE734700}"/>
              </a:ext>
            </a:extLst>
          </p:cNvPr>
          <p:cNvSpPr>
            <a:spLocks noGrp="1"/>
          </p:cNvSpPr>
          <p:nvPr>
            <p:ph type="ftr" sz="quarter" idx="11"/>
          </p:nvPr>
        </p:nvSpPr>
        <p:spPr/>
        <p:txBody>
          <a:bodyPr/>
          <a:lstStyle/>
          <a:p>
            <a:r>
              <a:rPr lang="en-US" sz="800" dirty="0">
                <a:latin typeface="Times New Roman" panose="02020603050405020304" pitchFamily="18" charset="0"/>
                <a:cs typeface="Times New Roman" panose="02020603050405020304" pitchFamily="18" charset="0"/>
              </a:rPr>
              <a:t>*http://psychology.iresearchnet.com/social-psychology/cross-cultural-psychology/</a:t>
            </a:r>
          </a:p>
        </p:txBody>
      </p:sp>
      <p:pic>
        <p:nvPicPr>
          <p:cNvPr id="10" name="Content Placeholder 9" descr="Image result for cultural perspective">
            <a:extLst>
              <a:ext uri="{FF2B5EF4-FFF2-40B4-BE49-F238E27FC236}">
                <a16:creationId xmlns:a16="http://schemas.microsoft.com/office/drawing/2014/main" id="{4D3DCD82-2446-4629-A3FA-6427527F3F23}"/>
              </a:ext>
            </a:extLst>
          </p:cNvPr>
          <p:cNvPicPr>
            <a:picLocks noGrp="1"/>
          </p:cNvPicPr>
          <p:nvPr>
            <p:ph sz="half" idx="1"/>
          </p:nvPr>
        </p:nvPicPr>
        <p:blipFill>
          <a:blip r:embed="rId5">
            <a:extLst>
              <a:ext uri="{28A0092B-C50C-407E-A947-70E740481C1C}">
                <a14:useLocalDpi xmlns:a14="http://schemas.microsoft.com/office/drawing/2010/main" val="0"/>
              </a:ext>
            </a:extLst>
          </a:blip>
          <a:srcRect/>
          <a:stretch>
            <a:fillRect/>
          </a:stretch>
        </p:blipFill>
        <p:spPr bwMode="auto">
          <a:xfrm>
            <a:off x="457200" y="2492921"/>
            <a:ext cx="4114800" cy="2740521"/>
          </a:xfrm>
          <a:prstGeom prst="rect">
            <a:avLst/>
          </a:prstGeom>
          <a:noFill/>
          <a:ln>
            <a:noFill/>
          </a:ln>
        </p:spPr>
      </p:pic>
      <p:pic>
        <p:nvPicPr>
          <p:cNvPr id="2" name="Audio 1">
            <a:hlinkClick r:id="" action="ppaction://media"/>
            <a:extLst>
              <a:ext uri="{FF2B5EF4-FFF2-40B4-BE49-F238E27FC236}">
                <a16:creationId xmlns:a16="http://schemas.microsoft.com/office/drawing/2014/main" id="{E51E8F5A-ED9D-42B7-B489-3F32D60DBD8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5361025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Tm="152846">
        <p15:prstTrans prst="fallOver"/>
      </p:transition>
    </mc:Choice>
    <mc:Fallback xmlns="">
      <p:transition spd="slow" advTm="15284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fontScale="90000"/>
          </a:bodyPr>
          <a:lstStyle/>
          <a:p>
            <a:r>
              <a:rPr lang="en-US" dirty="0">
                <a:latin typeface="Times New Roman" panose="02020603050405020304" pitchFamily="18" charset="0"/>
                <a:cs typeface="Times New Roman" panose="02020603050405020304" pitchFamily="18" charset="0"/>
              </a:rPr>
              <a:t>Addressing the Needs of this Population</a:t>
            </a:r>
          </a:p>
        </p:txBody>
      </p:sp>
      <p:sp>
        <p:nvSpPr>
          <p:cNvPr id="10" name="Content Placeholder 9"/>
          <p:cNvSpPr>
            <a:spLocks noGrp="1"/>
          </p:cNvSpPr>
          <p:nvPr>
            <p:ph sz="half" idx="1"/>
          </p:nvPr>
        </p:nvSpPr>
        <p:spPr/>
        <p:txBody>
          <a:bodyPr/>
          <a:lstStyle/>
          <a:p>
            <a:pPr marL="0" indent="0">
              <a:buNone/>
            </a:pPr>
            <a:endParaRPr lang="en-US" sz="2800" dirty="0">
              <a:latin typeface="Times New Roman" panose="02020603050405020304" pitchFamily="18" charset="0"/>
              <a:cs typeface="Times New Roman" panose="02020603050405020304" pitchFamily="18" charset="0"/>
            </a:endParaRPr>
          </a:p>
          <a:p>
            <a:pPr marL="0" indent="0">
              <a:buNone/>
            </a:pPr>
            <a:r>
              <a:rPr lang="en-US" sz="2800" dirty="0">
                <a:latin typeface="Times New Roman" panose="02020603050405020304" pitchFamily="18" charset="0"/>
                <a:cs typeface="Times New Roman" panose="02020603050405020304" pitchFamily="18" charset="0"/>
              </a:rPr>
              <a:t>The Critical Incidents Technique:</a:t>
            </a:r>
          </a:p>
          <a:p>
            <a:pPr lvl="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Communication</a:t>
            </a:r>
          </a:p>
          <a:p>
            <a:pPr lvl="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Coach-Client Relationships</a:t>
            </a:r>
          </a:p>
          <a:p>
            <a:pPr lvl="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Coaching Environment</a:t>
            </a:r>
          </a:p>
          <a:p>
            <a:pPr lvl="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Role Understanding</a:t>
            </a:r>
          </a:p>
          <a:p>
            <a:pPr marL="0" indent="0">
              <a:buNone/>
            </a:pPr>
            <a:endParaRPr lang="en-US" dirty="0"/>
          </a:p>
        </p:txBody>
      </p:sp>
      <p:sp>
        <p:nvSpPr>
          <p:cNvPr id="4" name="Footer Placeholder 3"/>
          <p:cNvSpPr>
            <a:spLocks noGrp="1"/>
          </p:cNvSpPr>
          <p:nvPr>
            <p:ph type="ftr" sz="quarter" idx="11"/>
          </p:nvPr>
        </p:nvSpPr>
        <p:spPr>
          <a:xfrm>
            <a:off x="2329553" y="6565590"/>
            <a:ext cx="4114800" cy="239955"/>
          </a:xfrm>
        </p:spPr>
        <p:txBody>
          <a:bodyPr/>
          <a:lstStyle/>
          <a:p>
            <a:r>
              <a:rPr lang="en-US" sz="800" dirty="0">
                <a:latin typeface="Times New Roman" panose="02020603050405020304" pitchFamily="18" charset="0"/>
                <a:cs typeface="Times New Roman" panose="02020603050405020304" pitchFamily="18" charset="0"/>
              </a:rPr>
              <a:t>*https://culturalawareness.com/making-the-case-for-cross-cultural-training-and-coaching/</a:t>
            </a:r>
          </a:p>
        </p:txBody>
      </p:sp>
      <p:sp>
        <p:nvSpPr>
          <p:cNvPr id="5" name="Slide Number Placeholder 4"/>
          <p:cNvSpPr>
            <a:spLocks noGrp="1"/>
          </p:cNvSpPr>
          <p:nvPr>
            <p:ph type="sldNum" sz="quarter" idx="12"/>
          </p:nvPr>
        </p:nvSpPr>
        <p:spPr/>
        <p:txBody>
          <a:bodyPr/>
          <a:lstStyle/>
          <a:p>
            <a:fld id="{BA46609C-3952-854B-B9FF-E491FF9CE03E}" type="slidenum">
              <a:rPr lang="en-US" smtClean="0"/>
              <a:t>11</a:t>
            </a:fld>
            <a:endParaRPr lang="en-US"/>
          </a:p>
        </p:txBody>
      </p:sp>
      <p:pic>
        <p:nvPicPr>
          <p:cNvPr id="7" name="Content Placeholder 6" descr="Image result for cross-cultural coaching">
            <a:extLst>
              <a:ext uri="{FF2B5EF4-FFF2-40B4-BE49-F238E27FC236}">
                <a16:creationId xmlns:a16="http://schemas.microsoft.com/office/drawing/2014/main" id="{D5143418-C35B-4A0C-B48B-2E8A6A262C9D}"/>
              </a:ext>
            </a:extLst>
          </p:cNvPr>
          <p:cNvPicPr>
            <a:picLocks noGrp="1"/>
          </p:cNvPicPr>
          <p:nvPr>
            <p:ph sz="half" idx="2"/>
          </p:nvPr>
        </p:nvPicPr>
        <p:blipFill>
          <a:blip r:embed="rId5">
            <a:extLst>
              <a:ext uri="{28A0092B-C50C-407E-A947-70E740481C1C}">
                <a14:useLocalDpi xmlns:a14="http://schemas.microsoft.com/office/drawing/2010/main" val="0"/>
              </a:ext>
            </a:extLst>
          </a:blip>
          <a:srcRect/>
          <a:stretch>
            <a:fillRect/>
          </a:stretch>
        </p:blipFill>
        <p:spPr bwMode="auto">
          <a:xfrm>
            <a:off x="4572001" y="2519013"/>
            <a:ext cx="4055902" cy="2688336"/>
          </a:xfrm>
          <a:prstGeom prst="rect">
            <a:avLst/>
          </a:prstGeom>
          <a:noFill/>
          <a:ln>
            <a:noFill/>
          </a:ln>
        </p:spPr>
      </p:pic>
      <p:pic>
        <p:nvPicPr>
          <p:cNvPr id="2" name="Audio 1">
            <a:hlinkClick r:id="" action="ppaction://media"/>
            <a:extLst>
              <a:ext uri="{FF2B5EF4-FFF2-40B4-BE49-F238E27FC236}">
                <a16:creationId xmlns:a16="http://schemas.microsoft.com/office/drawing/2014/main" id="{356CBC9F-C030-4165-BF74-56BB486481B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100805697"/>
      </p:ext>
    </p:extLst>
  </p:cSld>
  <p:clrMapOvr>
    <a:masterClrMapping/>
  </p:clrMapOvr>
  <mc:AlternateContent xmlns:mc="http://schemas.openxmlformats.org/markup-compatibility/2006" xmlns:p14="http://schemas.microsoft.com/office/powerpoint/2010/main">
    <mc:Choice Requires="p14">
      <p:transition spd="slow" p14:dur="6750" advTm="133293">
        <p14:glitter pattern="hexagon"/>
      </p:transition>
    </mc:Choice>
    <mc:Fallback xmlns="">
      <p:transition spd="slow" advTm="13329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3B290-3005-4F3D-9115-7A04BD311BE9}"/>
              </a:ext>
            </a:extLst>
          </p:cNvPr>
          <p:cNvSpPr>
            <a:spLocks noGrp="1"/>
          </p:cNvSpPr>
          <p:nvPr>
            <p:ph type="title"/>
          </p:nvPr>
        </p:nvSpPr>
        <p:spPr/>
        <p:txBody>
          <a:bodyPr>
            <a:normAutofit/>
          </a:bodyPr>
          <a:lstStyle/>
          <a:p>
            <a:r>
              <a:rPr lang="en-US" dirty="0">
                <a:latin typeface="Times New Roman" panose="02020603050405020304" pitchFamily="18" charset="0"/>
                <a:cs typeface="Times New Roman" panose="02020603050405020304" pitchFamily="18" charset="0"/>
              </a:rPr>
              <a:t>The Cosmopolitan Lifestyle</a:t>
            </a:r>
          </a:p>
        </p:txBody>
      </p:sp>
      <p:sp>
        <p:nvSpPr>
          <p:cNvPr id="6" name="Footer Placeholder 5">
            <a:extLst>
              <a:ext uri="{FF2B5EF4-FFF2-40B4-BE49-F238E27FC236}">
                <a16:creationId xmlns:a16="http://schemas.microsoft.com/office/drawing/2014/main" id="{6EC9C1C1-49A6-4E20-ACB0-2D2A6490E502}"/>
              </a:ext>
            </a:extLst>
          </p:cNvPr>
          <p:cNvSpPr>
            <a:spLocks noGrp="1"/>
          </p:cNvSpPr>
          <p:nvPr>
            <p:ph type="ftr" sz="quarter" idx="11"/>
          </p:nvPr>
        </p:nvSpPr>
        <p:spPr/>
        <p:txBody>
          <a:bodyPr/>
          <a:lstStyle/>
          <a:p>
            <a:r>
              <a:rPr lang="en-US" sz="800" dirty="0">
                <a:latin typeface="Times New Roman" panose="02020603050405020304" pitchFamily="18" charset="0"/>
                <a:cs typeface="Times New Roman" panose="02020603050405020304" pitchFamily="18" charset="0"/>
              </a:rPr>
              <a:t>*https://www.theceomagazine.com/business/management-leadership/build-globally-connected-team/</a:t>
            </a:r>
          </a:p>
          <a:p>
            <a:endParaRPr lang="en-US" dirty="0"/>
          </a:p>
        </p:txBody>
      </p:sp>
      <p:sp>
        <p:nvSpPr>
          <p:cNvPr id="5" name="Slide Number Placeholder 4">
            <a:extLst>
              <a:ext uri="{FF2B5EF4-FFF2-40B4-BE49-F238E27FC236}">
                <a16:creationId xmlns:a16="http://schemas.microsoft.com/office/drawing/2014/main" id="{C5FA08B0-D479-4268-84BE-FB16976C5593}"/>
              </a:ext>
            </a:extLst>
          </p:cNvPr>
          <p:cNvSpPr>
            <a:spLocks noGrp="1"/>
          </p:cNvSpPr>
          <p:nvPr>
            <p:ph type="sldNum" sz="quarter" idx="12"/>
          </p:nvPr>
        </p:nvSpPr>
        <p:spPr/>
        <p:txBody>
          <a:bodyPr/>
          <a:lstStyle/>
          <a:p>
            <a:fld id="{BA46609C-3952-854B-B9FF-E491FF9CE03E}" type="slidenum">
              <a:rPr lang="en-US" smtClean="0"/>
              <a:t>12</a:t>
            </a:fld>
            <a:endParaRPr lang="en-US"/>
          </a:p>
        </p:txBody>
      </p:sp>
      <p:pic>
        <p:nvPicPr>
          <p:cNvPr id="9" name="Content Placeholder 8" descr="How to build a globally connected team">
            <a:extLst>
              <a:ext uri="{FF2B5EF4-FFF2-40B4-BE49-F238E27FC236}">
                <a16:creationId xmlns:a16="http://schemas.microsoft.com/office/drawing/2014/main" id="{E4060CEB-B106-4888-8B62-908BB59F4F80}"/>
              </a:ext>
            </a:extLst>
          </p:cNvPr>
          <p:cNvPicPr>
            <a:picLocks noGrp="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1128713" y="1843088"/>
            <a:ext cx="7043737" cy="4186238"/>
          </a:xfrm>
          <a:prstGeom prst="rect">
            <a:avLst/>
          </a:prstGeom>
          <a:noFill/>
          <a:ln>
            <a:noFill/>
          </a:ln>
        </p:spPr>
      </p:pic>
      <p:pic>
        <p:nvPicPr>
          <p:cNvPr id="8" name="Audio 7">
            <a:hlinkClick r:id="" action="ppaction://media"/>
            <a:extLst>
              <a:ext uri="{FF2B5EF4-FFF2-40B4-BE49-F238E27FC236}">
                <a16:creationId xmlns:a16="http://schemas.microsoft.com/office/drawing/2014/main" id="{3D213483-62BB-43C3-ACE4-DD52F97B568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177482163"/>
      </p:ext>
    </p:extLst>
  </p:cSld>
  <p:clrMapOvr>
    <a:masterClrMapping/>
  </p:clrMapOvr>
  <mc:AlternateContent xmlns:mc="http://schemas.openxmlformats.org/markup-compatibility/2006" xmlns:p14="http://schemas.microsoft.com/office/powerpoint/2010/main">
    <mc:Choice Requires="p14">
      <p:transition spd="slow" p14:dur="5750" advTm="100094">
        <p14:glitter pattern="hexagon"/>
      </p:transition>
    </mc:Choice>
    <mc:Fallback xmlns="">
      <p:transition spd="slow" advTm="10009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0460ADD-054D-4751-99D9-050660AD193F}"/>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discussion</a:t>
            </a:r>
          </a:p>
        </p:txBody>
      </p:sp>
      <p:sp>
        <p:nvSpPr>
          <p:cNvPr id="6" name="Footer Placeholder 5">
            <a:extLst>
              <a:ext uri="{FF2B5EF4-FFF2-40B4-BE49-F238E27FC236}">
                <a16:creationId xmlns:a16="http://schemas.microsoft.com/office/drawing/2014/main" id="{A94903BD-6312-4BA2-BDE6-BA0783AF6664}"/>
              </a:ext>
            </a:extLst>
          </p:cNvPr>
          <p:cNvSpPr>
            <a:spLocks noGrp="1"/>
          </p:cNvSpPr>
          <p:nvPr>
            <p:ph type="ftr" sz="quarter" idx="11"/>
          </p:nvPr>
        </p:nvSpPr>
        <p:spPr/>
        <p:txBody>
          <a:bodyPr/>
          <a:lstStyle/>
          <a:p>
            <a:r>
              <a:rPr lang="en-US" sz="800" dirty="0">
                <a:latin typeface="Times New Roman" panose="02020603050405020304" pitchFamily="18" charset="0"/>
                <a:cs typeface="Times New Roman" panose="02020603050405020304" pitchFamily="18" charset="0"/>
              </a:rPr>
              <a:t>*https://www.shoutmeloud.com/overcome-self-consciousness.html-</a:t>
            </a:r>
          </a:p>
        </p:txBody>
      </p:sp>
      <p:sp>
        <p:nvSpPr>
          <p:cNvPr id="5" name="Slide Number Placeholder 4">
            <a:extLst>
              <a:ext uri="{FF2B5EF4-FFF2-40B4-BE49-F238E27FC236}">
                <a16:creationId xmlns:a16="http://schemas.microsoft.com/office/drawing/2014/main" id="{4238E689-8C14-4BA8-B921-5669C3156CB5}"/>
              </a:ext>
            </a:extLst>
          </p:cNvPr>
          <p:cNvSpPr>
            <a:spLocks noGrp="1"/>
          </p:cNvSpPr>
          <p:nvPr>
            <p:ph type="sldNum" sz="quarter" idx="12"/>
          </p:nvPr>
        </p:nvSpPr>
        <p:spPr/>
        <p:txBody>
          <a:bodyPr/>
          <a:lstStyle/>
          <a:p>
            <a:fld id="{BA46609C-3952-854B-B9FF-E491FF9CE03E}" type="slidenum">
              <a:rPr lang="en-US" smtClean="0"/>
              <a:t>13</a:t>
            </a:fld>
            <a:endParaRPr lang="en-US"/>
          </a:p>
        </p:txBody>
      </p:sp>
      <p:pic>
        <p:nvPicPr>
          <p:cNvPr id="8" name="Content Placeholder 7" descr="Image result for self-consciousness">
            <a:extLst>
              <a:ext uri="{FF2B5EF4-FFF2-40B4-BE49-F238E27FC236}">
                <a16:creationId xmlns:a16="http://schemas.microsoft.com/office/drawing/2014/main" id="{69782DF9-1A51-4737-9BBD-C1045A95A91F}"/>
              </a:ext>
            </a:extLst>
          </p:cNvPr>
          <p:cNvPicPr>
            <a:picLocks noGrp="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1293571" y="1901031"/>
            <a:ext cx="6650280" cy="4142582"/>
          </a:xfrm>
          <a:prstGeom prst="rect">
            <a:avLst/>
          </a:prstGeom>
          <a:noFill/>
          <a:ln>
            <a:noFill/>
          </a:ln>
        </p:spPr>
      </p:pic>
      <p:pic>
        <p:nvPicPr>
          <p:cNvPr id="2" name="Audio 1">
            <a:hlinkClick r:id="" action="ppaction://media"/>
            <a:extLst>
              <a:ext uri="{FF2B5EF4-FFF2-40B4-BE49-F238E27FC236}">
                <a16:creationId xmlns:a16="http://schemas.microsoft.com/office/drawing/2014/main" id="{4AAD7EA0-E88B-40BB-A6AF-F6C3FCB4B67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152089707"/>
      </p:ext>
    </p:extLst>
  </p:cSld>
  <p:clrMapOvr>
    <a:masterClrMapping/>
  </p:clrMapOvr>
  <mc:AlternateContent xmlns:mc="http://schemas.openxmlformats.org/markup-compatibility/2006" xmlns:p14="http://schemas.microsoft.com/office/powerpoint/2010/main">
    <mc:Choice Requires="p14">
      <p:transition spd="slow" p14:dur="7000" advTm="101816">
        <p14:honeycomb/>
      </p:transition>
    </mc:Choice>
    <mc:Fallback xmlns="">
      <p:transition spd="slow" advTm="10181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a:bodyPr>
          <a:lstStyle/>
          <a:p>
            <a:r>
              <a:rPr lang="en-US" dirty="0">
                <a:latin typeface="Times New Roman" panose="02020603050405020304" pitchFamily="18" charset="0"/>
                <a:cs typeface="Times New Roman" panose="02020603050405020304" pitchFamily="18" charset="0"/>
              </a:rPr>
              <a:t>Conclusion</a:t>
            </a:r>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A46609C-3952-854B-B9FF-E491FF9CE03E}" type="slidenum">
              <a:rPr lang="en-US" smtClean="0"/>
              <a:t>14</a:t>
            </a:fld>
            <a:endParaRPr lang="en-US"/>
          </a:p>
        </p:txBody>
      </p:sp>
      <p:pic>
        <p:nvPicPr>
          <p:cNvPr id="6" name="Content Placeholder 5" descr="Image result for cosmopolitanism">
            <a:extLst>
              <a:ext uri="{FF2B5EF4-FFF2-40B4-BE49-F238E27FC236}">
                <a16:creationId xmlns:a16="http://schemas.microsoft.com/office/drawing/2014/main" id="{A0291B49-9D14-40EB-AA69-4FF7AA79C8CE}"/>
              </a:ext>
            </a:extLst>
          </p:cNvPr>
          <p:cNvPicPr>
            <a:picLocks noGrp="1"/>
          </p:cNvPicPr>
          <p:nvPr>
            <p:ph idx="1"/>
          </p:nvPr>
        </p:nvPicPr>
        <p:blipFill>
          <a:blip r:embed="rId5" cstate="print">
            <a:extLst>
              <a:ext uri="{28A0092B-C50C-407E-A947-70E740481C1C}">
                <a14:useLocalDpi xmlns:a14="http://schemas.microsoft.com/office/drawing/2010/main" val="0"/>
              </a:ext>
            </a:extLst>
          </a:blip>
          <a:srcRect/>
          <a:stretch>
            <a:fillRect/>
          </a:stretch>
        </p:blipFill>
        <p:spPr bwMode="auto">
          <a:xfrm>
            <a:off x="1100138" y="1957388"/>
            <a:ext cx="6778867" cy="4195257"/>
          </a:xfrm>
          <a:prstGeom prst="rect">
            <a:avLst/>
          </a:prstGeom>
          <a:noFill/>
          <a:ln>
            <a:noFill/>
          </a:ln>
        </p:spPr>
      </p:pic>
      <p:pic>
        <p:nvPicPr>
          <p:cNvPr id="2" name="Audio 1">
            <a:hlinkClick r:id="" action="ppaction://media"/>
            <a:extLst>
              <a:ext uri="{FF2B5EF4-FFF2-40B4-BE49-F238E27FC236}">
                <a16:creationId xmlns:a16="http://schemas.microsoft.com/office/drawing/2014/main" id="{F856E440-3195-402F-8069-B23089A7813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840015027"/>
      </p:ext>
    </p:extLst>
  </p:cSld>
  <p:clrMapOvr>
    <a:masterClrMapping/>
  </p:clrMapOvr>
  <mc:AlternateContent xmlns:mc="http://schemas.openxmlformats.org/markup-compatibility/2006" xmlns:p14="http://schemas.microsoft.com/office/powerpoint/2010/main">
    <mc:Choice Requires="p14">
      <p:transition spd="slow" p14:dur="6000" advTm="93446">
        <p14:flythrough/>
      </p:transition>
    </mc:Choice>
    <mc:Fallback xmlns="">
      <p:transition spd="slow" advTm="9344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75743-1696-4666-9438-BF53223CF5F9}"/>
              </a:ext>
            </a:extLst>
          </p:cNvPr>
          <p:cNvSpPr>
            <a:spLocks noGrp="1"/>
          </p:cNvSpPr>
          <p:nvPr>
            <p:ph type="title"/>
          </p:nvPr>
        </p:nvSpPr>
        <p:spPr/>
        <p:txBody>
          <a:bodyPr>
            <a:normAutofit/>
          </a:bodyPr>
          <a:lstStyle/>
          <a:p>
            <a:r>
              <a:rPr lang="en-US" dirty="0">
                <a:latin typeface="Times New Roman" panose="02020603050405020304" pitchFamily="18" charset="0"/>
                <a:cs typeface="Times New Roman" panose="02020603050405020304" pitchFamily="18" charset="0"/>
              </a:rPr>
              <a:t>References</a:t>
            </a:r>
            <a:endParaRPr lang="en-US" dirty="0"/>
          </a:p>
        </p:txBody>
      </p:sp>
      <p:sp>
        <p:nvSpPr>
          <p:cNvPr id="3" name="Content Placeholder 2">
            <a:extLst>
              <a:ext uri="{FF2B5EF4-FFF2-40B4-BE49-F238E27FC236}">
                <a16:creationId xmlns:a16="http://schemas.microsoft.com/office/drawing/2014/main" id="{B7459214-B397-4A29-A6E8-C9122D81C930}"/>
              </a:ext>
            </a:extLst>
          </p:cNvPr>
          <p:cNvSpPr>
            <a:spLocks noGrp="1"/>
          </p:cNvSpPr>
          <p:nvPr>
            <p:ph idx="1"/>
          </p:nvPr>
        </p:nvSpPr>
        <p:spPr/>
        <p:txBody>
          <a:bodyPr>
            <a:noAutofit/>
          </a:bodyPr>
          <a:lstStyle/>
          <a:p>
            <a:pPr>
              <a:buFont typeface="Arial" panose="020B0604020202020204" pitchFamily="34" charset="0"/>
              <a:buChar char="•"/>
            </a:pPr>
            <a:endParaRPr lang="en-US" sz="14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endParaRPr lang="en-US" sz="14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1400" dirty="0" err="1">
                <a:latin typeface="Times New Roman" panose="02020603050405020304" pitchFamily="18" charset="0"/>
                <a:cs typeface="Times New Roman" panose="02020603050405020304" pitchFamily="18" charset="0"/>
              </a:rPr>
              <a:t>Bresser</a:t>
            </a:r>
            <a:r>
              <a:rPr lang="en-US" sz="1400" dirty="0">
                <a:latin typeface="Times New Roman" panose="02020603050405020304" pitchFamily="18" charset="0"/>
                <a:cs typeface="Times New Roman" panose="02020603050405020304" pitchFamily="18" charset="0"/>
              </a:rPr>
              <a:t>, F. (2013). Coaching across the globe: benchmark results of the </a:t>
            </a:r>
            <a:r>
              <a:rPr lang="en-US" sz="1400" dirty="0" err="1">
                <a:latin typeface="Times New Roman" panose="02020603050405020304" pitchFamily="18" charset="0"/>
                <a:cs typeface="Times New Roman" panose="02020603050405020304" pitchFamily="18" charset="0"/>
              </a:rPr>
              <a:t>Bresser</a:t>
            </a:r>
            <a:r>
              <a:rPr lang="en-US" sz="1400" dirty="0">
                <a:latin typeface="Times New Roman" panose="02020603050405020304" pitchFamily="18" charset="0"/>
                <a:cs typeface="Times New Roman" panose="02020603050405020304" pitchFamily="18" charset="0"/>
              </a:rPr>
              <a:t> Consulting Global Coaching Survey with a supplementary update highlighting the latest coaching developments to 2013, Norderstedt, </a:t>
            </a:r>
            <a:r>
              <a:rPr lang="en-US" sz="1400" dirty="0" err="1">
                <a:latin typeface="Times New Roman" panose="02020603050405020304" pitchFamily="18" charset="0"/>
                <a:cs typeface="Times New Roman" panose="02020603050405020304" pitchFamily="18" charset="0"/>
              </a:rPr>
              <a:t>BoD</a:t>
            </a:r>
            <a:r>
              <a:rPr lang="en-US" sz="1400" dirty="0">
                <a:latin typeface="Times New Roman" panose="02020603050405020304" pitchFamily="18" charset="0"/>
                <a:cs typeface="Times New Roman" panose="02020603050405020304" pitchFamily="18" charset="0"/>
              </a:rPr>
              <a:t>.</a:t>
            </a:r>
            <a:r>
              <a:rPr lang="en-US" sz="1400" i="1" dirty="0">
                <a:latin typeface="Times New Roman" panose="02020603050405020304" pitchFamily="18" charset="0"/>
                <a:cs typeface="Times New Roman" panose="02020603050405020304" pitchFamily="18" charset="0"/>
              </a:rPr>
              <a:t>  </a:t>
            </a:r>
            <a:endParaRPr lang="en-US" sz="14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Flanagan, J. C. (1954). The Critical Incident Technique. </a:t>
            </a:r>
            <a:r>
              <a:rPr lang="en-US" sz="1400" i="1" dirty="0">
                <a:latin typeface="Times New Roman" panose="02020603050405020304" pitchFamily="18" charset="0"/>
                <a:cs typeface="Times New Roman" panose="02020603050405020304" pitchFamily="18" charset="0"/>
              </a:rPr>
              <a:t>Psychological Bulletin, 51</a:t>
            </a:r>
            <a:r>
              <a:rPr lang="en-US" sz="1400" dirty="0">
                <a:latin typeface="Times New Roman" panose="02020603050405020304" pitchFamily="18" charset="0"/>
                <a:cs typeface="Times New Roman" panose="02020603050405020304" pitchFamily="18" charset="0"/>
              </a:rPr>
              <a:t>(4), 327–358.</a:t>
            </a:r>
          </a:p>
          <a:p>
            <a:pPr>
              <a:buFont typeface="Arial" panose="020B0604020202020204" pitchFamily="34" charset="0"/>
              <a:buChar char="•"/>
            </a:pPr>
            <a:r>
              <a:rPr lang="en-US" sz="1400" dirty="0" err="1">
                <a:latin typeface="Times New Roman" panose="02020603050405020304" pitchFamily="18" charset="0"/>
                <a:cs typeface="Times New Roman" panose="02020603050405020304" pitchFamily="18" charset="0"/>
              </a:rPr>
              <a:t>Hannerz</a:t>
            </a:r>
            <a:r>
              <a:rPr lang="en-US" sz="1400" dirty="0">
                <a:latin typeface="Times New Roman" panose="02020603050405020304" pitchFamily="18" charset="0"/>
                <a:cs typeface="Times New Roman" panose="02020603050405020304" pitchFamily="18" charset="0"/>
              </a:rPr>
              <a:t>, U. (1996). Transnational connections: Culture, people, places. London: Routledge. Retrieved from http://ebookcentral.proquest.com Created from </a:t>
            </a:r>
            <a:r>
              <a:rPr lang="en-US" sz="1400" dirty="0" err="1">
                <a:latin typeface="Times New Roman" panose="02020603050405020304" pitchFamily="18" charset="0"/>
                <a:cs typeface="Times New Roman" panose="02020603050405020304" pitchFamily="18" charset="0"/>
              </a:rPr>
              <a:t>ncent-ebooks</a:t>
            </a:r>
            <a:r>
              <a:rPr lang="en-US" sz="1400" dirty="0">
                <a:latin typeface="Times New Roman" panose="02020603050405020304" pitchFamily="18" charset="0"/>
                <a:cs typeface="Times New Roman" panose="02020603050405020304" pitchFamily="18" charset="0"/>
              </a:rPr>
              <a:t> on 2019-03-09 11:55:01.</a:t>
            </a:r>
          </a:p>
          <a:p>
            <a:pPr>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Milner, J., </a:t>
            </a:r>
            <a:r>
              <a:rPr lang="en-US" sz="1400" dirty="0" err="1">
                <a:latin typeface="Times New Roman" panose="02020603050405020304" pitchFamily="18" charset="0"/>
                <a:cs typeface="Times New Roman" panose="02020603050405020304" pitchFamily="18" charset="0"/>
              </a:rPr>
              <a:t>Ostmeier</a:t>
            </a:r>
            <a:r>
              <a:rPr lang="en-US" sz="1400" dirty="0">
                <a:latin typeface="Times New Roman" panose="02020603050405020304" pitchFamily="18" charset="0"/>
                <a:cs typeface="Times New Roman" panose="02020603050405020304" pitchFamily="18" charset="0"/>
              </a:rPr>
              <a:t>, E., and Franke, R. (2013). Critical incidents in cross-cultural coaching: the view from German coaches. </a:t>
            </a:r>
            <a:r>
              <a:rPr lang="en-US" sz="1400" i="1" dirty="0">
                <a:latin typeface="Times New Roman" panose="02020603050405020304" pitchFamily="18" charset="0"/>
                <a:cs typeface="Times New Roman" panose="02020603050405020304" pitchFamily="18" charset="0"/>
              </a:rPr>
              <a:t>International Journal of Evidence Based Coaching and Mentoring, 11</a:t>
            </a:r>
            <a:r>
              <a:rPr lang="en-US" sz="1400" dirty="0">
                <a:latin typeface="Times New Roman" panose="02020603050405020304" pitchFamily="18" charset="0"/>
                <a:cs typeface="Times New Roman" panose="02020603050405020304" pitchFamily="18" charset="0"/>
              </a:rPr>
              <a:t>(2), 19 – 32.</a:t>
            </a:r>
          </a:p>
          <a:p>
            <a:pPr>
              <a:buFont typeface="Arial" panose="020B0604020202020204" pitchFamily="34" charset="0"/>
              <a:buChar char="•"/>
            </a:pPr>
            <a:r>
              <a:rPr lang="en-US" sz="1400" dirty="0" err="1">
                <a:latin typeface="Times New Roman" panose="02020603050405020304" pitchFamily="18" charset="0"/>
                <a:cs typeface="Times New Roman" panose="02020603050405020304" pitchFamily="18" charset="0"/>
              </a:rPr>
              <a:t>Pinkavova</a:t>
            </a:r>
            <a:r>
              <a:rPr lang="en-US" sz="1400" dirty="0">
                <a:latin typeface="Times New Roman" panose="02020603050405020304" pitchFamily="18" charset="0"/>
                <a:cs typeface="Times New Roman" panose="02020603050405020304" pitchFamily="18" charset="0"/>
              </a:rPr>
              <a:t>, E. (2010). Reflections from the field: keeping our heads above water: applying Kegan’s ‘order of consciousness’ theory in coaching. </a:t>
            </a:r>
            <a:r>
              <a:rPr lang="en-US" sz="1400" i="1" dirty="0">
                <a:latin typeface="Times New Roman" panose="02020603050405020304" pitchFamily="18" charset="0"/>
                <a:cs typeface="Times New Roman" panose="02020603050405020304" pitchFamily="18" charset="0"/>
              </a:rPr>
              <a:t>International Journal of Evidence Based Coaching and Mentoring, 8</a:t>
            </a:r>
            <a:r>
              <a:rPr lang="en-US" sz="1400" dirty="0">
                <a:latin typeface="Times New Roman" panose="02020603050405020304" pitchFamily="18" charset="0"/>
                <a:cs typeface="Times New Roman" panose="02020603050405020304" pitchFamily="18" charset="0"/>
              </a:rPr>
              <a:t>(1), 14 – 21. </a:t>
            </a:r>
          </a:p>
          <a:p>
            <a:pPr>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Rosinski, P. (2010). Global coaching: an integrated approach for long-lasting results. </a:t>
            </a:r>
            <a:r>
              <a:rPr lang="en-US" sz="1400" i="1" dirty="0">
                <a:latin typeface="Times New Roman" panose="02020603050405020304" pitchFamily="18" charset="0"/>
                <a:cs typeface="Times New Roman" panose="02020603050405020304" pitchFamily="18" charset="0"/>
              </a:rPr>
              <a:t>London: Nicholas Brealey.</a:t>
            </a:r>
            <a:r>
              <a:rPr lang="en-US" sz="1400" dirty="0">
                <a:latin typeface="Times New Roman" panose="02020603050405020304" pitchFamily="18" charset="0"/>
                <a:cs typeface="Times New Roman" panose="02020603050405020304" pitchFamily="18" charset="0"/>
              </a:rPr>
              <a:t> </a:t>
            </a:r>
          </a:p>
          <a:p>
            <a:pPr>
              <a:buFont typeface="Arial" panose="020B0604020202020204" pitchFamily="34" charset="0"/>
              <a:buChar char="•"/>
            </a:pPr>
            <a:r>
              <a:rPr lang="en-US" sz="1400" dirty="0" err="1">
                <a:latin typeface="Times New Roman" panose="02020603050405020304" pitchFamily="18" charset="0"/>
                <a:cs typeface="Times New Roman" panose="02020603050405020304" pitchFamily="18" charset="0"/>
              </a:rPr>
              <a:t>Stelter</a:t>
            </a:r>
            <a:r>
              <a:rPr lang="en-US" sz="1400" dirty="0">
                <a:latin typeface="Times New Roman" panose="02020603050405020304" pitchFamily="18" charset="0"/>
                <a:cs typeface="Times New Roman" panose="02020603050405020304" pitchFamily="18" charset="0"/>
              </a:rPr>
              <a:t>, Reinhard (2009). Coaching as a reflective space in a society of growing diversity – towards a narrative post-modern paradigm. </a:t>
            </a:r>
            <a:r>
              <a:rPr lang="en-US" sz="1400" i="1" dirty="0">
                <a:latin typeface="Times New Roman" panose="02020603050405020304" pitchFamily="18" charset="0"/>
                <a:cs typeface="Times New Roman" panose="02020603050405020304" pitchFamily="18" charset="0"/>
              </a:rPr>
              <a:t>International Coaching Psychology Review, 4</a:t>
            </a:r>
            <a:r>
              <a:rPr lang="en-US" sz="1400" dirty="0">
                <a:latin typeface="Times New Roman" panose="02020603050405020304" pitchFamily="18" charset="0"/>
                <a:cs typeface="Times New Roman" panose="02020603050405020304" pitchFamily="18" charset="0"/>
              </a:rPr>
              <a:t>(2), 209 – 219.</a:t>
            </a:r>
          </a:p>
          <a:p>
            <a:pPr>
              <a:buFont typeface="Arial" panose="020B0604020202020204" pitchFamily="34" charset="0"/>
              <a:buChar char="•"/>
            </a:pPr>
            <a:r>
              <a:rPr lang="en-US" sz="1400" dirty="0" err="1">
                <a:latin typeface="Times New Roman" panose="02020603050405020304" pitchFamily="18" charset="0"/>
                <a:cs typeface="Times New Roman" panose="02020603050405020304" pitchFamily="18" charset="0"/>
              </a:rPr>
              <a:t>Stelter</a:t>
            </a:r>
            <a:r>
              <a:rPr lang="en-US" sz="1400" dirty="0">
                <a:latin typeface="Times New Roman" panose="02020603050405020304" pitchFamily="18" charset="0"/>
                <a:cs typeface="Times New Roman" panose="02020603050405020304" pitchFamily="18" charset="0"/>
              </a:rPr>
              <a:t>, Reinhard (2007). Coaching: a process of personal and social meaning making. </a:t>
            </a:r>
            <a:r>
              <a:rPr lang="en-US" sz="1400" i="1" dirty="0">
                <a:latin typeface="Times New Roman" panose="02020603050405020304" pitchFamily="18" charset="0"/>
                <a:cs typeface="Times New Roman" panose="02020603050405020304" pitchFamily="18" charset="0"/>
              </a:rPr>
              <a:t>International Coaching Psychology Review, 2</a:t>
            </a:r>
            <a:r>
              <a:rPr lang="en-US" sz="1400" dirty="0">
                <a:latin typeface="Times New Roman" panose="02020603050405020304" pitchFamily="18" charset="0"/>
                <a:cs typeface="Times New Roman" panose="02020603050405020304" pitchFamily="18" charset="0"/>
              </a:rPr>
              <a:t>(2), 191–201.</a:t>
            </a:r>
          </a:p>
          <a:p>
            <a:pPr>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Wilson, W. (2013). Coaching with a global mindset. </a:t>
            </a:r>
            <a:r>
              <a:rPr lang="en-US" sz="1400" i="1" dirty="0">
                <a:latin typeface="Times New Roman" panose="02020603050405020304" pitchFamily="18" charset="0"/>
                <a:cs typeface="Times New Roman" panose="02020603050405020304" pitchFamily="18" charset="0"/>
              </a:rPr>
              <a:t>International Journal of Evidence Based Coaching and Mentoring, 11</a:t>
            </a:r>
            <a:r>
              <a:rPr lang="en-US" sz="1400" dirty="0">
                <a:latin typeface="Times New Roman" panose="02020603050405020304" pitchFamily="18" charset="0"/>
                <a:cs typeface="Times New Roman" panose="02020603050405020304" pitchFamily="18" charset="0"/>
              </a:rPr>
              <a:t>(2), 33 – 52.</a:t>
            </a:r>
          </a:p>
        </p:txBody>
      </p:sp>
      <p:sp>
        <p:nvSpPr>
          <p:cNvPr id="4" name="Footer Placeholder 3">
            <a:extLst>
              <a:ext uri="{FF2B5EF4-FFF2-40B4-BE49-F238E27FC236}">
                <a16:creationId xmlns:a16="http://schemas.microsoft.com/office/drawing/2014/main" id="{7BE9AC10-211E-409E-9422-2384320DAA5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3596FD0F-A4E4-4560-AD74-1FDB07D4FCA7}"/>
              </a:ext>
            </a:extLst>
          </p:cNvPr>
          <p:cNvSpPr>
            <a:spLocks noGrp="1"/>
          </p:cNvSpPr>
          <p:nvPr>
            <p:ph type="sldNum" sz="quarter" idx="12"/>
          </p:nvPr>
        </p:nvSpPr>
        <p:spPr/>
        <p:txBody>
          <a:bodyPr/>
          <a:lstStyle/>
          <a:p>
            <a:fld id="{BA46609C-3952-854B-B9FF-E491FF9CE03E}" type="slidenum">
              <a:rPr lang="en-US" smtClean="0"/>
              <a:t>15</a:t>
            </a:fld>
            <a:endParaRPr lang="en-US"/>
          </a:p>
        </p:txBody>
      </p:sp>
      <p:pic>
        <p:nvPicPr>
          <p:cNvPr id="6" name="Audio 5">
            <a:hlinkClick r:id="" action="ppaction://media"/>
            <a:extLst>
              <a:ext uri="{FF2B5EF4-FFF2-40B4-BE49-F238E27FC236}">
                <a16:creationId xmlns:a16="http://schemas.microsoft.com/office/drawing/2014/main" id="{8F955CD5-7413-49EB-93E1-09B4D2FBCC6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3820549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5750" advTm="37097">
        <p15:prstTrans prst="fallOver"/>
      </p:transition>
    </mc:Choice>
    <mc:Fallback xmlns="">
      <p:transition spd="slow" advTm="3709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1F3ED93-E9AC-4452-994D-A31180E9B8D7}"/>
              </a:ext>
            </a:extLst>
          </p:cNvPr>
          <p:cNvSpPr>
            <a:spLocks noGrp="1"/>
          </p:cNvSpPr>
          <p:nvPr>
            <p:ph type="ftr" sz="quarter" idx="11"/>
          </p:nvPr>
        </p:nvSpPr>
        <p:spPr/>
        <p:txBody>
          <a:bodyPr/>
          <a:lstStyle/>
          <a:p>
            <a:endParaRPr lang="en-US" dirty="0"/>
          </a:p>
        </p:txBody>
      </p:sp>
      <p:sp>
        <p:nvSpPr>
          <p:cNvPr id="3" name="Slide Number Placeholder 2">
            <a:extLst>
              <a:ext uri="{FF2B5EF4-FFF2-40B4-BE49-F238E27FC236}">
                <a16:creationId xmlns:a16="http://schemas.microsoft.com/office/drawing/2014/main" id="{A05D1F0E-AF1B-486C-91C8-04DD81216249}"/>
              </a:ext>
            </a:extLst>
          </p:cNvPr>
          <p:cNvSpPr>
            <a:spLocks noGrp="1"/>
          </p:cNvSpPr>
          <p:nvPr>
            <p:ph type="sldNum" sz="quarter" idx="12"/>
          </p:nvPr>
        </p:nvSpPr>
        <p:spPr/>
        <p:txBody>
          <a:bodyPr/>
          <a:lstStyle/>
          <a:p>
            <a:fld id="{BA46609C-3952-854B-B9FF-E491FF9CE03E}" type="slidenum">
              <a:rPr lang="en-US" smtClean="0"/>
              <a:t>16</a:t>
            </a:fld>
            <a:endParaRPr lang="en-US"/>
          </a:p>
        </p:txBody>
      </p:sp>
      <p:pic>
        <p:nvPicPr>
          <p:cNvPr id="4" name="Audio 3">
            <a:hlinkClick r:id="" action="ppaction://media"/>
            <a:extLst>
              <a:ext uri="{FF2B5EF4-FFF2-40B4-BE49-F238E27FC236}">
                <a16:creationId xmlns:a16="http://schemas.microsoft.com/office/drawing/2014/main" id="{BBC32D46-ED0A-488C-88FB-2D8923C713A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9379369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500" advTm="13638">
        <p15:prstTrans prst="wind"/>
      </p:transition>
    </mc:Choice>
    <mc:Fallback xmlns="">
      <p:transition spd="slow" advTm="1363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a:bodyPr>
          <a:lstStyle/>
          <a:p>
            <a:r>
              <a:rPr lang="en-US" dirty="0">
                <a:latin typeface="Times New Roman" panose="02020603050405020304" pitchFamily="18" charset="0"/>
                <a:cs typeface="Times New Roman" panose="02020603050405020304" pitchFamily="18" charset="0"/>
              </a:rPr>
              <a:t>Table of Contents</a:t>
            </a:r>
          </a:p>
        </p:txBody>
      </p:sp>
      <p:sp>
        <p:nvSpPr>
          <p:cNvPr id="2" name="Content Placeholder 1">
            <a:extLst>
              <a:ext uri="{FF2B5EF4-FFF2-40B4-BE49-F238E27FC236}">
                <a16:creationId xmlns:a16="http://schemas.microsoft.com/office/drawing/2014/main" id="{8CB1A184-D50C-43D1-99BD-0789EC5FB0E9}"/>
              </a:ext>
            </a:extLst>
          </p:cNvPr>
          <p:cNvSpPr>
            <a:spLocks noGrp="1"/>
          </p:cNvSpPr>
          <p:nvPr>
            <p:ph sz="half" idx="2"/>
          </p:nvPr>
        </p:nvSpPr>
        <p:spPr/>
        <p:txBody>
          <a:bodyPr>
            <a:normAutofit/>
          </a:bodyPr>
          <a:lstStyle/>
          <a:p>
            <a:pPr>
              <a:buFont typeface="Arial" panose="020B0604020202020204" pitchFamily="34" charset="0"/>
              <a:buChar char="•"/>
            </a:pPr>
            <a:endParaRPr lang="en-US" sz="28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Understanding Diversity in the Coaching Profession</a:t>
            </a:r>
          </a:p>
          <a:p>
            <a:pPr>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Coaching Style</a:t>
            </a:r>
          </a:p>
          <a:p>
            <a:pPr>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Cross-Cultural Coaching</a:t>
            </a:r>
          </a:p>
          <a:p>
            <a:pPr>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Organizational Culture</a:t>
            </a:r>
          </a:p>
          <a:p>
            <a:pPr>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Addressing the Needs of this Population</a:t>
            </a:r>
          </a:p>
        </p:txBody>
      </p:sp>
      <p:sp>
        <p:nvSpPr>
          <p:cNvPr id="5" name="Slide Number Placeholder 4"/>
          <p:cNvSpPr>
            <a:spLocks noGrp="1"/>
          </p:cNvSpPr>
          <p:nvPr>
            <p:ph type="sldNum" sz="quarter" idx="12"/>
          </p:nvPr>
        </p:nvSpPr>
        <p:spPr/>
        <p:txBody>
          <a:bodyPr/>
          <a:lstStyle/>
          <a:p>
            <a:fld id="{BA46609C-3952-854B-B9FF-E491FF9CE03E}" type="slidenum">
              <a:rPr lang="en-US" smtClean="0"/>
              <a:t>2</a:t>
            </a:fld>
            <a:endParaRPr lang="en-US"/>
          </a:p>
        </p:txBody>
      </p:sp>
      <p:sp>
        <p:nvSpPr>
          <p:cNvPr id="4" name="Footer Placeholder 3"/>
          <p:cNvSpPr>
            <a:spLocks noGrp="1"/>
          </p:cNvSpPr>
          <p:nvPr>
            <p:ph type="ftr" sz="quarter" idx="11"/>
          </p:nvPr>
        </p:nvSpPr>
        <p:spPr/>
        <p:txBody>
          <a:bodyPr/>
          <a:lstStyle/>
          <a:p>
            <a:endParaRPr lang="en-US" dirty="0"/>
          </a:p>
        </p:txBody>
      </p:sp>
      <p:pic>
        <p:nvPicPr>
          <p:cNvPr id="7" name="Content Placeholder 6" descr="Tree with different coloured hands for leaves depicting diversity">
            <a:extLst>
              <a:ext uri="{FF2B5EF4-FFF2-40B4-BE49-F238E27FC236}">
                <a16:creationId xmlns:a16="http://schemas.microsoft.com/office/drawing/2014/main" id="{9138DAAC-4CB9-47B2-9235-1A9EEA9730C4}"/>
              </a:ext>
            </a:extLst>
          </p:cNvPr>
          <p:cNvPicPr>
            <a:picLocks noGrp="1"/>
          </p:cNvPicPr>
          <p:nvPr>
            <p:ph sz="half" idx="1"/>
          </p:nvPr>
        </p:nvPicPr>
        <p:blipFill>
          <a:blip r:embed="rId5">
            <a:extLst>
              <a:ext uri="{28A0092B-C50C-407E-A947-70E740481C1C}">
                <a14:useLocalDpi xmlns:a14="http://schemas.microsoft.com/office/drawing/2010/main" val="0"/>
              </a:ext>
            </a:extLst>
          </a:blip>
          <a:srcRect/>
          <a:stretch>
            <a:fillRect/>
          </a:stretch>
        </p:blipFill>
        <p:spPr bwMode="auto">
          <a:xfrm>
            <a:off x="743920" y="2154264"/>
            <a:ext cx="3611104" cy="3719593"/>
          </a:xfrm>
          <a:prstGeom prst="rect">
            <a:avLst/>
          </a:prstGeom>
          <a:noFill/>
          <a:ln>
            <a:noFill/>
          </a:ln>
        </p:spPr>
      </p:pic>
      <p:pic>
        <p:nvPicPr>
          <p:cNvPr id="6" name="Audio 5">
            <a:hlinkClick r:id="" action="ppaction://media"/>
            <a:extLst>
              <a:ext uri="{FF2B5EF4-FFF2-40B4-BE49-F238E27FC236}">
                <a16:creationId xmlns:a16="http://schemas.microsoft.com/office/drawing/2014/main" id="{5F42F030-EDD1-4697-AD37-F44C7607CC7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1781455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7728">
        <p15:prstTrans prst="airplane"/>
      </p:transition>
    </mc:Choice>
    <mc:Fallback xmlns="">
      <p:transition spd="slow" advTm="3772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fontScale="90000"/>
          </a:bodyPr>
          <a:lstStyle/>
          <a:p>
            <a:r>
              <a:rPr lang="en-US" dirty="0">
                <a:latin typeface="Times New Roman" panose="02020603050405020304" pitchFamily="18" charset="0"/>
                <a:cs typeface="Times New Roman" panose="02020603050405020304" pitchFamily="18" charset="0"/>
              </a:rPr>
              <a:t>Understanding Diversity in the Coaching Profession</a:t>
            </a:r>
          </a:p>
        </p:txBody>
      </p:sp>
      <p:sp>
        <p:nvSpPr>
          <p:cNvPr id="10" name="Content Placeholder 9"/>
          <p:cNvSpPr>
            <a:spLocks noGrp="1"/>
          </p:cNvSpPr>
          <p:nvPr>
            <p:ph sz="half" idx="1"/>
          </p:nvPr>
        </p:nvSpPr>
        <p:spPr/>
        <p:txBody>
          <a:bodyPr>
            <a:normAutofit/>
          </a:bodyPr>
          <a:lstStyle/>
          <a:p>
            <a:pPr marL="0" lvl="0" indent="0">
              <a:buNone/>
            </a:pPr>
            <a:endParaRPr lang="en-US" sz="2800" dirty="0">
              <a:latin typeface="Times New Roman" panose="02020603050405020304" pitchFamily="18" charset="0"/>
              <a:cs typeface="Times New Roman" panose="02020603050405020304" pitchFamily="18" charset="0"/>
            </a:endParaRPr>
          </a:p>
          <a:p>
            <a:pPr lvl="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National Cultures</a:t>
            </a:r>
          </a:p>
          <a:p>
            <a:pPr lvl="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Sub-Cultures</a:t>
            </a:r>
          </a:p>
          <a:p>
            <a:pPr lvl="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Intercultural Perspectives</a:t>
            </a:r>
          </a:p>
          <a:p>
            <a:pPr lvl="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Cultural Frameworks </a:t>
            </a:r>
          </a:p>
          <a:p>
            <a:pPr lvl="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Special Training and Knowledge</a:t>
            </a:r>
          </a:p>
          <a:p>
            <a:pPr marL="0" lvl="0" indent="0">
              <a:buNone/>
            </a:pPr>
            <a:endParaRPr lang="en-US" sz="2800"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a:xfrm>
            <a:off x="2329553" y="6565590"/>
            <a:ext cx="4114800" cy="239955"/>
          </a:xfrm>
        </p:spPr>
        <p:txBody>
          <a:bodyPr/>
          <a:lstStyle/>
          <a:p>
            <a:r>
              <a:rPr lang="en-US" sz="800" dirty="0">
                <a:latin typeface="Times New Roman" panose="02020603050405020304" pitchFamily="18" charset="0"/>
                <a:cs typeface="Times New Roman" panose="02020603050405020304" pitchFamily="18" charset="0"/>
              </a:rPr>
              <a:t>*http://theconversation.com/when-good-intentions-arent-supported-by-social-science-evidence-diversity-research-and-policy-54875</a:t>
            </a:r>
          </a:p>
        </p:txBody>
      </p:sp>
      <p:sp>
        <p:nvSpPr>
          <p:cNvPr id="5" name="Slide Number Placeholder 4"/>
          <p:cNvSpPr>
            <a:spLocks noGrp="1"/>
          </p:cNvSpPr>
          <p:nvPr>
            <p:ph type="sldNum" sz="quarter" idx="12"/>
          </p:nvPr>
        </p:nvSpPr>
        <p:spPr/>
        <p:txBody>
          <a:bodyPr/>
          <a:lstStyle/>
          <a:p>
            <a:fld id="{BA46609C-3952-854B-B9FF-E491FF9CE03E}" type="slidenum">
              <a:rPr lang="en-US" smtClean="0"/>
              <a:t>3</a:t>
            </a:fld>
            <a:endParaRPr lang="en-US"/>
          </a:p>
        </p:txBody>
      </p:sp>
      <p:pic>
        <p:nvPicPr>
          <p:cNvPr id="7" name="Content Placeholder 6" descr="Related image">
            <a:extLst>
              <a:ext uri="{FF2B5EF4-FFF2-40B4-BE49-F238E27FC236}">
                <a16:creationId xmlns:a16="http://schemas.microsoft.com/office/drawing/2014/main" id="{CFC9E1F9-22A7-42CB-B187-A6E11E2501B5}"/>
              </a:ext>
            </a:extLst>
          </p:cNvPr>
          <p:cNvPicPr>
            <a:picLocks noGrp="1"/>
          </p:cNvPicPr>
          <p:nvPr>
            <p:ph sz="half" idx="2"/>
          </p:nvPr>
        </p:nvPicPr>
        <p:blipFill>
          <a:blip r:embed="rId5">
            <a:extLst>
              <a:ext uri="{28A0092B-C50C-407E-A947-70E740481C1C}">
                <a14:useLocalDpi xmlns:a14="http://schemas.microsoft.com/office/drawing/2010/main" val="0"/>
              </a:ext>
            </a:extLst>
          </a:blip>
          <a:srcRect/>
          <a:stretch>
            <a:fillRect/>
          </a:stretch>
        </p:blipFill>
        <p:spPr bwMode="auto">
          <a:xfrm>
            <a:off x="4786313" y="2328863"/>
            <a:ext cx="4071937" cy="2683312"/>
          </a:xfrm>
          <a:prstGeom prst="rect">
            <a:avLst/>
          </a:prstGeom>
          <a:noFill/>
          <a:ln>
            <a:noFill/>
          </a:ln>
        </p:spPr>
      </p:pic>
      <p:pic>
        <p:nvPicPr>
          <p:cNvPr id="3" name="Audio 2">
            <a:hlinkClick r:id="" action="ppaction://media"/>
            <a:extLst>
              <a:ext uri="{FF2B5EF4-FFF2-40B4-BE49-F238E27FC236}">
                <a16:creationId xmlns:a16="http://schemas.microsoft.com/office/drawing/2014/main" id="{B160B170-8D95-4BD0-991A-7D177730669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543318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5750" advTm="101908">
        <p15:prstTrans prst="curtains"/>
      </p:transition>
    </mc:Choice>
    <mc:Fallback xmlns="">
      <p:transition spd="slow" advTm="10190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7D94DBA-B30F-4FBB-BE11-3B71BB0419D4}"/>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Cultural framework</a:t>
            </a:r>
          </a:p>
        </p:txBody>
      </p:sp>
      <p:sp>
        <p:nvSpPr>
          <p:cNvPr id="8" name="Content Placeholder 7">
            <a:extLst>
              <a:ext uri="{FF2B5EF4-FFF2-40B4-BE49-F238E27FC236}">
                <a16:creationId xmlns:a16="http://schemas.microsoft.com/office/drawing/2014/main" id="{79A0B4BE-8EDA-44CF-B35A-C3DB4685DEAA}"/>
              </a:ext>
            </a:extLst>
          </p:cNvPr>
          <p:cNvSpPr>
            <a:spLocks noGrp="1"/>
          </p:cNvSpPr>
          <p:nvPr>
            <p:ph sz="half" idx="1"/>
          </p:nvPr>
        </p:nvSpPr>
        <p:spPr>
          <a:xfrm>
            <a:off x="457200" y="2114549"/>
            <a:ext cx="4114800" cy="4011613"/>
          </a:xfrm>
        </p:spPr>
        <p:txBody>
          <a:bodyPr>
            <a:normAutofit/>
          </a:bodyPr>
          <a:lstStyle/>
          <a:p>
            <a:endParaRPr lang="en-US" dirty="0"/>
          </a:p>
          <a:p>
            <a:pPr marL="0" indent="0">
              <a:buNone/>
            </a:pPr>
            <a:endParaRPr lang="en-US" dirty="0"/>
          </a:p>
        </p:txBody>
      </p:sp>
      <p:sp>
        <p:nvSpPr>
          <p:cNvPr id="9" name="Content Placeholder 8">
            <a:extLst>
              <a:ext uri="{FF2B5EF4-FFF2-40B4-BE49-F238E27FC236}">
                <a16:creationId xmlns:a16="http://schemas.microsoft.com/office/drawing/2014/main" id="{744146E4-EB74-4F3C-9D7D-97A83478FBC5}"/>
              </a:ext>
            </a:extLst>
          </p:cNvPr>
          <p:cNvSpPr>
            <a:spLocks noGrp="1"/>
          </p:cNvSpPr>
          <p:nvPr>
            <p:ph sz="half" idx="2"/>
          </p:nvPr>
        </p:nvSpPr>
        <p:spPr/>
        <p:txBody>
          <a:bodyPr>
            <a:normAutofit/>
          </a:bodyPr>
          <a:lstStyle/>
          <a:p>
            <a:pPr lvl="0">
              <a:buFont typeface="Arial" panose="020B0604020202020204" pitchFamily="34" charset="0"/>
              <a:buChar char="•"/>
            </a:pPr>
            <a:endParaRPr lang="en-US" sz="2800" dirty="0">
              <a:latin typeface="Times New Roman" panose="02020603050405020304" pitchFamily="18" charset="0"/>
              <a:cs typeface="Times New Roman" panose="02020603050405020304" pitchFamily="18" charset="0"/>
            </a:endParaRPr>
          </a:p>
          <a:p>
            <a:pPr lvl="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Power Distance</a:t>
            </a:r>
          </a:p>
          <a:p>
            <a:pPr lvl="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Individualism vs. Collectivism</a:t>
            </a:r>
          </a:p>
          <a:p>
            <a:pPr lvl="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Masculine vs. Feminine</a:t>
            </a:r>
          </a:p>
          <a:p>
            <a:pPr lvl="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Uncertainty Avoidance</a:t>
            </a:r>
          </a:p>
          <a:p>
            <a:pPr lvl="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Long-term vs. Short-term Orientations</a:t>
            </a:r>
          </a:p>
          <a:p>
            <a:endParaRPr lang="en-US" dirty="0"/>
          </a:p>
        </p:txBody>
      </p:sp>
      <p:sp>
        <p:nvSpPr>
          <p:cNvPr id="5" name="Slide Number Placeholder 4">
            <a:extLst>
              <a:ext uri="{FF2B5EF4-FFF2-40B4-BE49-F238E27FC236}">
                <a16:creationId xmlns:a16="http://schemas.microsoft.com/office/drawing/2014/main" id="{89218C36-EF94-4B0A-8D1D-FACA5122B3E8}"/>
              </a:ext>
            </a:extLst>
          </p:cNvPr>
          <p:cNvSpPr>
            <a:spLocks noGrp="1"/>
          </p:cNvSpPr>
          <p:nvPr>
            <p:ph type="sldNum" sz="quarter" idx="12"/>
          </p:nvPr>
        </p:nvSpPr>
        <p:spPr/>
        <p:txBody>
          <a:bodyPr/>
          <a:lstStyle/>
          <a:p>
            <a:fld id="{BA46609C-3952-854B-B9FF-E491FF9CE03E}" type="slidenum">
              <a:rPr lang="en-US" smtClean="0"/>
              <a:t>4</a:t>
            </a:fld>
            <a:endParaRPr lang="en-US"/>
          </a:p>
        </p:txBody>
      </p:sp>
      <p:sp>
        <p:nvSpPr>
          <p:cNvPr id="6" name="Footer Placeholder 5">
            <a:extLst>
              <a:ext uri="{FF2B5EF4-FFF2-40B4-BE49-F238E27FC236}">
                <a16:creationId xmlns:a16="http://schemas.microsoft.com/office/drawing/2014/main" id="{B9139F3F-5576-4797-BBED-B25F07652707}"/>
              </a:ext>
            </a:extLst>
          </p:cNvPr>
          <p:cNvSpPr>
            <a:spLocks noGrp="1"/>
          </p:cNvSpPr>
          <p:nvPr>
            <p:ph type="ftr" sz="quarter" idx="11"/>
          </p:nvPr>
        </p:nvSpPr>
        <p:spPr/>
        <p:txBody>
          <a:bodyPr/>
          <a:lstStyle/>
          <a:p>
            <a:r>
              <a:rPr lang="en-US" sz="800" dirty="0">
                <a:latin typeface="Times New Roman" panose="02020603050405020304" pitchFamily="18" charset="0"/>
                <a:cs typeface="Times New Roman" panose="02020603050405020304" pitchFamily="18" charset="0"/>
              </a:rPr>
              <a:t>*https://blog.makingsense.com/2013/07/embracing-diversity-and-inclusion-in-our-culture/</a:t>
            </a:r>
          </a:p>
        </p:txBody>
      </p:sp>
      <p:pic>
        <p:nvPicPr>
          <p:cNvPr id="10" name="Picture 9" descr="Embracing Diversity and Inclusion in our culture">
            <a:extLst>
              <a:ext uri="{FF2B5EF4-FFF2-40B4-BE49-F238E27FC236}">
                <a16:creationId xmlns:a16="http://schemas.microsoft.com/office/drawing/2014/main" id="{C21C01EA-425D-4E0D-901E-B288AD2F48E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71501" y="2371725"/>
            <a:ext cx="4000499" cy="2571750"/>
          </a:xfrm>
          <a:prstGeom prst="rect">
            <a:avLst/>
          </a:prstGeom>
          <a:noFill/>
          <a:ln>
            <a:noFill/>
          </a:ln>
        </p:spPr>
      </p:pic>
      <p:pic>
        <p:nvPicPr>
          <p:cNvPr id="2" name="Audio 1">
            <a:hlinkClick r:id="" action="ppaction://media"/>
            <a:extLst>
              <a:ext uri="{FF2B5EF4-FFF2-40B4-BE49-F238E27FC236}">
                <a16:creationId xmlns:a16="http://schemas.microsoft.com/office/drawing/2014/main" id="{C91F1BC9-12F2-47DB-866C-CB95006DD0E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4092475564"/>
      </p:ext>
    </p:extLst>
  </p:cSld>
  <p:clrMapOvr>
    <a:masterClrMapping/>
  </p:clrMapOvr>
  <mc:AlternateContent xmlns:mc="http://schemas.openxmlformats.org/markup-compatibility/2006" xmlns:p14="http://schemas.microsoft.com/office/powerpoint/2010/main">
    <mc:Choice Requires="p14">
      <p:transition spd="slow" p14:dur="2000" advTm="109395">
        <p14:pan dir="u"/>
      </p:transition>
    </mc:Choice>
    <mc:Fallback xmlns="">
      <p:transition spd="slow" advTm="10939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a:bodyPr>
          <a:lstStyle/>
          <a:p>
            <a:r>
              <a:rPr lang="en-US" dirty="0">
                <a:latin typeface="Times New Roman" panose="02020603050405020304" pitchFamily="18" charset="0"/>
                <a:cs typeface="Times New Roman" panose="02020603050405020304" pitchFamily="18" charset="0"/>
              </a:rPr>
              <a:t>Coaching Style</a:t>
            </a:r>
          </a:p>
        </p:txBody>
      </p:sp>
      <p:sp>
        <p:nvSpPr>
          <p:cNvPr id="10" name="Content Placeholder 9"/>
          <p:cNvSpPr>
            <a:spLocks noGrp="1"/>
          </p:cNvSpPr>
          <p:nvPr>
            <p:ph sz="half" idx="1"/>
          </p:nvPr>
        </p:nvSpPr>
        <p:spPr/>
        <p:txBody>
          <a:bodyPr>
            <a:normAutofit/>
          </a:bodyPr>
          <a:lstStyle/>
          <a:p>
            <a:pPr>
              <a:buFont typeface="Arial" panose="020B0604020202020204" pitchFamily="34" charset="0"/>
              <a:buChar char="•"/>
            </a:pPr>
            <a:endParaRPr lang="en-US" sz="28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Developmental Approach</a:t>
            </a:r>
          </a:p>
          <a:p>
            <a:pPr>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Cultural Preferences</a:t>
            </a:r>
          </a:p>
          <a:p>
            <a:pPr>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Constructive Developmental Theories</a:t>
            </a:r>
          </a:p>
          <a:p>
            <a:pPr>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Frame of Reference</a:t>
            </a:r>
          </a:p>
          <a:p>
            <a:pPr>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A Global Mobile Person Mindset</a:t>
            </a:r>
          </a:p>
        </p:txBody>
      </p:sp>
      <p:sp>
        <p:nvSpPr>
          <p:cNvPr id="5" name="Slide Number Placeholder 4"/>
          <p:cNvSpPr>
            <a:spLocks noGrp="1"/>
          </p:cNvSpPr>
          <p:nvPr>
            <p:ph type="sldNum" sz="quarter" idx="12"/>
          </p:nvPr>
        </p:nvSpPr>
        <p:spPr/>
        <p:txBody>
          <a:bodyPr/>
          <a:lstStyle/>
          <a:p>
            <a:fld id="{BA46609C-3952-854B-B9FF-E491FF9CE03E}" type="slidenum">
              <a:rPr lang="en-US" smtClean="0"/>
              <a:t>5</a:t>
            </a:fld>
            <a:endParaRPr lang="en-US"/>
          </a:p>
        </p:txBody>
      </p:sp>
      <p:pic>
        <p:nvPicPr>
          <p:cNvPr id="7" name="Content Placeholder 6" descr="Image result for coaching style">
            <a:extLst>
              <a:ext uri="{FF2B5EF4-FFF2-40B4-BE49-F238E27FC236}">
                <a16:creationId xmlns:a16="http://schemas.microsoft.com/office/drawing/2014/main" id="{04E74FDB-306F-4855-87CF-66CA2AED519D}"/>
              </a:ext>
            </a:extLst>
          </p:cNvPr>
          <p:cNvPicPr>
            <a:picLocks noGrp="1"/>
          </p:cNvPicPr>
          <p:nvPr>
            <p:ph sz="half" idx="2"/>
          </p:nvPr>
        </p:nvPicPr>
        <p:blipFill>
          <a:blip r:embed="rId5">
            <a:extLst>
              <a:ext uri="{28A0092B-C50C-407E-A947-70E740481C1C}">
                <a14:useLocalDpi xmlns:a14="http://schemas.microsoft.com/office/drawing/2010/main" val="0"/>
              </a:ext>
            </a:extLst>
          </a:blip>
          <a:srcRect/>
          <a:stretch>
            <a:fillRect/>
          </a:stretch>
        </p:blipFill>
        <p:spPr bwMode="auto">
          <a:xfrm>
            <a:off x="5343524" y="2157414"/>
            <a:ext cx="2971801" cy="3514724"/>
          </a:xfrm>
          <a:prstGeom prst="rect">
            <a:avLst/>
          </a:prstGeom>
          <a:noFill/>
          <a:ln>
            <a:noFill/>
          </a:ln>
        </p:spPr>
      </p:pic>
      <p:sp>
        <p:nvSpPr>
          <p:cNvPr id="2" name="Footer Placeholder 1">
            <a:extLst>
              <a:ext uri="{FF2B5EF4-FFF2-40B4-BE49-F238E27FC236}">
                <a16:creationId xmlns:a16="http://schemas.microsoft.com/office/drawing/2014/main" id="{2F5B43C7-4A93-44DB-9EF5-A5EE998FE461}"/>
              </a:ext>
            </a:extLst>
          </p:cNvPr>
          <p:cNvSpPr>
            <a:spLocks noGrp="1"/>
          </p:cNvSpPr>
          <p:nvPr>
            <p:ph type="ftr" sz="quarter" idx="11"/>
          </p:nvPr>
        </p:nvSpPr>
        <p:spPr/>
        <p:txBody>
          <a:bodyPr/>
          <a:lstStyle/>
          <a:p>
            <a:r>
              <a:rPr lang="en-US" sz="800" dirty="0">
                <a:latin typeface="Times New Roman" panose="02020603050405020304" pitchFamily="18" charset="0"/>
                <a:cs typeface="Times New Roman" panose="02020603050405020304" pitchFamily="18" charset="0"/>
              </a:rPr>
              <a:t>*https://www.amazon.com/Whats-My-Coaching-Style-Participant/dp/1588542181</a:t>
            </a:r>
          </a:p>
        </p:txBody>
      </p:sp>
      <p:pic>
        <p:nvPicPr>
          <p:cNvPr id="3" name="Audio 2">
            <a:hlinkClick r:id="" action="ppaction://media"/>
            <a:extLst>
              <a:ext uri="{FF2B5EF4-FFF2-40B4-BE49-F238E27FC236}">
                <a16:creationId xmlns:a16="http://schemas.microsoft.com/office/drawing/2014/main" id="{6F40A084-81C2-4A8A-B9BE-168D418BAA7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671203452"/>
      </p:ext>
    </p:extLst>
  </p:cSld>
  <p:clrMapOvr>
    <a:masterClrMapping/>
  </p:clrMapOvr>
  <mc:AlternateContent xmlns:mc="http://schemas.openxmlformats.org/markup-compatibility/2006" xmlns:p14="http://schemas.microsoft.com/office/powerpoint/2010/main">
    <mc:Choice Requires="p14">
      <p:transition spd="slow" p14:dur="2000" advTm="128136">
        <p:push dir="u"/>
      </p:transition>
    </mc:Choice>
    <mc:Fallback xmlns="">
      <p:transition spd="slow" advTm="128136">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574D9-C031-47F6-BE7A-F06F78CA253E}"/>
              </a:ext>
            </a:extLst>
          </p:cNvPr>
          <p:cNvSpPr>
            <a:spLocks noGrp="1"/>
          </p:cNvSpPr>
          <p:nvPr>
            <p:ph type="title"/>
          </p:nvPr>
        </p:nvSpPr>
        <p:spPr/>
        <p:txBody>
          <a:bodyPr>
            <a:normAutofit/>
          </a:bodyPr>
          <a:lstStyle/>
          <a:p>
            <a:r>
              <a:rPr lang="en-US" sz="3200" dirty="0">
                <a:latin typeface="Times New Roman" panose="02020603050405020304" pitchFamily="18" charset="0"/>
                <a:cs typeface="Times New Roman" panose="02020603050405020304" pitchFamily="18" charset="0"/>
              </a:rPr>
              <a:t>Societal Anchoring of Coaching</a:t>
            </a:r>
          </a:p>
        </p:txBody>
      </p:sp>
      <p:sp>
        <p:nvSpPr>
          <p:cNvPr id="3" name="Content Placeholder 2">
            <a:extLst>
              <a:ext uri="{FF2B5EF4-FFF2-40B4-BE49-F238E27FC236}">
                <a16:creationId xmlns:a16="http://schemas.microsoft.com/office/drawing/2014/main" id="{A8D95368-EA8F-43FA-A035-70E15D91DAE4}"/>
              </a:ext>
            </a:extLst>
          </p:cNvPr>
          <p:cNvSpPr>
            <a:spLocks noGrp="1"/>
          </p:cNvSpPr>
          <p:nvPr>
            <p:ph sz="half" idx="1"/>
          </p:nvPr>
        </p:nvSpPr>
        <p:spPr/>
        <p:txBody>
          <a:bodyPr/>
          <a:lstStyle/>
          <a:p>
            <a:pPr marL="0" indent="0">
              <a:buNone/>
            </a:pPr>
            <a:endParaRPr lang="en-US" dirty="0"/>
          </a:p>
          <a:p>
            <a:pPr marL="0" lvl="0" indent="0">
              <a:buNone/>
            </a:pPr>
            <a:endParaRPr lang="en-US" sz="2800" dirty="0">
              <a:latin typeface="Times New Roman" panose="02020603050405020304" pitchFamily="18" charset="0"/>
              <a:cs typeface="Times New Roman" panose="02020603050405020304" pitchFamily="18" charset="0"/>
            </a:endParaRPr>
          </a:p>
        </p:txBody>
      </p:sp>
      <p:sp>
        <p:nvSpPr>
          <p:cNvPr id="4" name="Content Placeholder 3">
            <a:extLst>
              <a:ext uri="{FF2B5EF4-FFF2-40B4-BE49-F238E27FC236}">
                <a16:creationId xmlns:a16="http://schemas.microsoft.com/office/drawing/2014/main" id="{E3D674C8-B8D3-4E50-89BA-5D205091F0C6}"/>
              </a:ext>
            </a:extLst>
          </p:cNvPr>
          <p:cNvSpPr>
            <a:spLocks noGrp="1"/>
          </p:cNvSpPr>
          <p:nvPr>
            <p:ph sz="half" idx="2"/>
          </p:nvPr>
        </p:nvSpPr>
        <p:spPr/>
        <p:txBody>
          <a:bodyPr/>
          <a:lstStyle/>
          <a:p>
            <a:pPr marL="0" indent="0">
              <a:buNone/>
            </a:pPr>
            <a:endParaRPr lang="en-US" dirty="0"/>
          </a:p>
          <a:p>
            <a:pPr marL="0" indent="0">
              <a:buNone/>
            </a:pPr>
            <a:endParaRPr lang="en-US" dirty="0"/>
          </a:p>
          <a:p>
            <a:pPr marL="0" indent="0">
              <a:buNone/>
            </a:pPr>
            <a:endParaRPr lang="en-US" dirty="0"/>
          </a:p>
          <a:p>
            <a:pPr lvl="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A World of Globality</a:t>
            </a:r>
          </a:p>
          <a:p>
            <a:pPr lvl="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Hypercomplex Society</a:t>
            </a:r>
          </a:p>
          <a:p>
            <a:pPr lvl="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A Society of Reflectivity</a:t>
            </a:r>
          </a:p>
          <a:p>
            <a:pPr>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Fellowship</a:t>
            </a:r>
          </a:p>
        </p:txBody>
      </p:sp>
      <p:sp>
        <p:nvSpPr>
          <p:cNvPr id="5" name="Slide Number Placeholder 4">
            <a:extLst>
              <a:ext uri="{FF2B5EF4-FFF2-40B4-BE49-F238E27FC236}">
                <a16:creationId xmlns:a16="http://schemas.microsoft.com/office/drawing/2014/main" id="{58CDB171-AEC2-4EA1-AFC9-3B21C6AAE50E}"/>
              </a:ext>
            </a:extLst>
          </p:cNvPr>
          <p:cNvSpPr>
            <a:spLocks noGrp="1"/>
          </p:cNvSpPr>
          <p:nvPr>
            <p:ph type="sldNum" sz="quarter" idx="12"/>
          </p:nvPr>
        </p:nvSpPr>
        <p:spPr/>
        <p:txBody>
          <a:bodyPr/>
          <a:lstStyle/>
          <a:p>
            <a:fld id="{BA46609C-3952-854B-B9FF-E491FF9CE03E}" type="slidenum">
              <a:rPr lang="en-US" smtClean="0"/>
              <a:t>6</a:t>
            </a:fld>
            <a:endParaRPr lang="en-US"/>
          </a:p>
        </p:txBody>
      </p:sp>
      <p:sp>
        <p:nvSpPr>
          <p:cNvPr id="6" name="Footer Placeholder 5">
            <a:extLst>
              <a:ext uri="{FF2B5EF4-FFF2-40B4-BE49-F238E27FC236}">
                <a16:creationId xmlns:a16="http://schemas.microsoft.com/office/drawing/2014/main" id="{4FA930A7-43E7-40F1-ACE2-FDC98F492A5A}"/>
              </a:ext>
            </a:extLst>
          </p:cNvPr>
          <p:cNvSpPr>
            <a:spLocks noGrp="1"/>
          </p:cNvSpPr>
          <p:nvPr>
            <p:ph type="ftr" sz="quarter" idx="11"/>
          </p:nvPr>
        </p:nvSpPr>
        <p:spPr/>
        <p:txBody>
          <a:bodyPr/>
          <a:lstStyle/>
          <a:p>
            <a:r>
              <a:rPr lang="en-US" sz="800" dirty="0">
                <a:latin typeface="Times New Roman" panose="02020603050405020304" pitchFamily="18" charset="0"/>
                <a:cs typeface="Times New Roman" panose="02020603050405020304" pitchFamily="18" charset="0"/>
              </a:rPr>
              <a:t>*https://boti.co.za/coaching-mentoring-basics/coaching-mentoring/</a:t>
            </a:r>
          </a:p>
        </p:txBody>
      </p:sp>
      <p:pic>
        <p:nvPicPr>
          <p:cNvPr id="7" name="Picture 6" descr="Related image">
            <a:extLst>
              <a:ext uri="{FF2B5EF4-FFF2-40B4-BE49-F238E27FC236}">
                <a16:creationId xmlns:a16="http://schemas.microsoft.com/office/drawing/2014/main" id="{83AAF7D3-1D8E-40ED-A9E0-7FB68AEEB17E}"/>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785812" y="2243139"/>
            <a:ext cx="3914775" cy="3157536"/>
          </a:xfrm>
          <a:prstGeom prst="rect">
            <a:avLst/>
          </a:prstGeom>
          <a:noFill/>
          <a:ln>
            <a:noFill/>
          </a:ln>
        </p:spPr>
      </p:pic>
      <p:pic>
        <p:nvPicPr>
          <p:cNvPr id="8" name="Audio 7">
            <a:hlinkClick r:id="" action="ppaction://media"/>
            <a:extLst>
              <a:ext uri="{FF2B5EF4-FFF2-40B4-BE49-F238E27FC236}">
                <a16:creationId xmlns:a16="http://schemas.microsoft.com/office/drawing/2014/main" id="{28668327-27BE-45AA-A445-640700BB681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4083486488"/>
      </p:ext>
    </p:extLst>
  </p:cSld>
  <p:clrMapOvr>
    <a:masterClrMapping/>
  </p:clrMapOvr>
  <mc:AlternateContent xmlns:mc="http://schemas.openxmlformats.org/markup-compatibility/2006" xmlns:p14="http://schemas.microsoft.com/office/powerpoint/2010/main">
    <mc:Choice Requires="p14">
      <p:transition spd="slow" p14:dur="7500" advTm="158994">
        <p:circle/>
      </p:transition>
    </mc:Choice>
    <mc:Fallback xmlns="">
      <p:transition spd="slow" advTm="158994">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3A8FD5-8FD5-449D-B390-E8FEBE5BC974}"/>
              </a:ext>
            </a:extLst>
          </p:cNvPr>
          <p:cNvSpPr>
            <a:spLocks noGrp="1"/>
          </p:cNvSpPr>
          <p:nvPr>
            <p:ph type="title"/>
          </p:nvPr>
        </p:nvSpPr>
        <p:spPr/>
        <p:txBody>
          <a:bodyPr>
            <a:normAutofit/>
          </a:bodyPr>
          <a:lstStyle/>
          <a:p>
            <a:r>
              <a:rPr lang="en-US" sz="3200" dirty="0">
                <a:latin typeface="Times New Roman" panose="02020603050405020304" pitchFamily="18" charset="0"/>
                <a:cs typeface="Times New Roman" panose="02020603050405020304" pitchFamily="18" charset="0"/>
              </a:rPr>
              <a:t>Broadening the Coachee’s Reflective Space</a:t>
            </a:r>
          </a:p>
        </p:txBody>
      </p:sp>
      <p:sp>
        <p:nvSpPr>
          <p:cNvPr id="3" name="Content Placeholder 2">
            <a:extLst>
              <a:ext uri="{FF2B5EF4-FFF2-40B4-BE49-F238E27FC236}">
                <a16:creationId xmlns:a16="http://schemas.microsoft.com/office/drawing/2014/main" id="{B48C201A-51D2-439B-9E6F-095A486776D2}"/>
              </a:ext>
            </a:extLst>
          </p:cNvPr>
          <p:cNvSpPr>
            <a:spLocks noGrp="1"/>
          </p:cNvSpPr>
          <p:nvPr>
            <p:ph sz="half" idx="1"/>
          </p:nvPr>
        </p:nvSpPr>
        <p:spPr/>
        <p:txBody>
          <a:bodyPr/>
          <a:lstStyle/>
          <a:p>
            <a:pPr marL="0" indent="0">
              <a:buNone/>
            </a:pPr>
            <a:endParaRPr lang="en-US" dirty="0"/>
          </a:p>
          <a:p>
            <a:pPr marL="0" indent="0">
              <a:buNone/>
            </a:pPr>
            <a:endParaRPr lang="en-US" dirty="0"/>
          </a:p>
          <a:p>
            <a:pPr lvl="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Universal Appreciation</a:t>
            </a:r>
          </a:p>
          <a:p>
            <a:pPr lvl="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Value Focus</a:t>
            </a:r>
          </a:p>
          <a:p>
            <a:pPr lvl="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Coaching Dialogue</a:t>
            </a:r>
          </a:p>
          <a:p>
            <a:pPr lvl="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Self-Consciousness</a:t>
            </a:r>
          </a:p>
          <a:p>
            <a:pPr lvl="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Coherence</a:t>
            </a:r>
          </a:p>
          <a:p>
            <a:pPr marL="0" indent="0">
              <a:buNone/>
            </a:pPr>
            <a:endParaRPr lang="en-US" dirty="0"/>
          </a:p>
        </p:txBody>
      </p:sp>
      <p:sp>
        <p:nvSpPr>
          <p:cNvPr id="4" name="Content Placeholder 3">
            <a:extLst>
              <a:ext uri="{FF2B5EF4-FFF2-40B4-BE49-F238E27FC236}">
                <a16:creationId xmlns:a16="http://schemas.microsoft.com/office/drawing/2014/main" id="{09A07502-148B-4C15-90BE-7D2DEEE2F665}"/>
              </a:ext>
            </a:extLst>
          </p:cNvPr>
          <p:cNvSpPr>
            <a:spLocks noGrp="1"/>
          </p:cNvSpPr>
          <p:nvPr>
            <p:ph sz="half" idx="2"/>
          </p:nvPr>
        </p:nvSpPr>
        <p:spPr/>
        <p:txBody>
          <a:bodyPr>
            <a:normAutofit/>
          </a:bodyPr>
          <a:lstStyle/>
          <a:p>
            <a:pPr lvl="0"/>
            <a:endParaRPr lang="en-US" dirty="0"/>
          </a:p>
          <a:p>
            <a:pPr marL="0" lvl="0" indent="0">
              <a:buNone/>
            </a:pPr>
            <a:endParaRPr lang="en-US" dirty="0"/>
          </a:p>
        </p:txBody>
      </p:sp>
      <p:sp>
        <p:nvSpPr>
          <p:cNvPr id="5" name="Slide Number Placeholder 4">
            <a:extLst>
              <a:ext uri="{FF2B5EF4-FFF2-40B4-BE49-F238E27FC236}">
                <a16:creationId xmlns:a16="http://schemas.microsoft.com/office/drawing/2014/main" id="{5D247CCC-36D3-4194-BE20-90E3F179DA9F}"/>
              </a:ext>
            </a:extLst>
          </p:cNvPr>
          <p:cNvSpPr>
            <a:spLocks noGrp="1"/>
          </p:cNvSpPr>
          <p:nvPr>
            <p:ph type="sldNum" sz="quarter" idx="12"/>
          </p:nvPr>
        </p:nvSpPr>
        <p:spPr/>
        <p:txBody>
          <a:bodyPr/>
          <a:lstStyle/>
          <a:p>
            <a:fld id="{BA46609C-3952-854B-B9FF-E491FF9CE03E}" type="slidenum">
              <a:rPr lang="en-US" smtClean="0"/>
              <a:t>7</a:t>
            </a:fld>
            <a:endParaRPr lang="en-US"/>
          </a:p>
        </p:txBody>
      </p:sp>
      <p:sp>
        <p:nvSpPr>
          <p:cNvPr id="6" name="Footer Placeholder 5">
            <a:extLst>
              <a:ext uri="{FF2B5EF4-FFF2-40B4-BE49-F238E27FC236}">
                <a16:creationId xmlns:a16="http://schemas.microsoft.com/office/drawing/2014/main" id="{70D3EC7F-9A9C-4E09-A76D-CE3FC5D7FBE5}"/>
              </a:ext>
            </a:extLst>
          </p:cNvPr>
          <p:cNvSpPr>
            <a:spLocks noGrp="1"/>
          </p:cNvSpPr>
          <p:nvPr>
            <p:ph type="ftr" sz="quarter" idx="11"/>
          </p:nvPr>
        </p:nvSpPr>
        <p:spPr/>
        <p:txBody>
          <a:bodyPr/>
          <a:lstStyle/>
          <a:p>
            <a:r>
              <a:rPr lang="en-US" sz="800" dirty="0">
                <a:latin typeface="Times New Roman" panose="02020603050405020304" pitchFamily="18" charset="0"/>
                <a:cs typeface="Times New Roman" panose="02020603050405020304" pitchFamily="18" charset="0"/>
              </a:rPr>
              <a:t>*https://www.swintoncounseling.com/what-is-positive-self-consciousness/</a:t>
            </a:r>
          </a:p>
        </p:txBody>
      </p:sp>
      <p:pic>
        <p:nvPicPr>
          <p:cNvPr id="7" name="Picture 6" descr="Image result for self-consciousness">
            <a:extLst>
              <a:ext uri="{FF2B5EF4-FFF2-40B4-BE49-F238E27FC236}">
                <a16:creationId xmlns:a16="http://schemas.microsoft.com/office/drawing/2014/main" id="{5B6EAC9F-2B80-402B-BCD8-A11798FA3A4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572000" y="2371725"/>
            <a:ext cx="3943350" cy="2886074"/>
          </a:xfrm>
          <a:prstGeom prst="rect">
            <a:avLst/>
          </a:prstGeom>
          <a:noFill/>
          <a:ln>
            <a:noFill/>
          </a:ln>
        </p:spPr>
      </p:pic>
      <p:pic>
        <p:nvPicPr>
          <p:cNvPr id="8" name="Audio 7">
            <a:hlinkClick r:id="" action="ppaction://media"/>
            <a:extLst>
              <a:ext uri="{FF2B5EF4-FFF2-40B4-BE49-F238E27FC236}">
                <a16:creationId xmlns:a16="http://schemas.microsoft.com/office/drawing/2014/main" id="{C6A73AA7-F5B7-4F00-AB2D-F0038418627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358859352"/>
      </p:ext>
    </p:extLst>
  </p:cSld>
  <p:clrMapOvr>
    <a:masterClrMapping/>
  </p:clrMapOvr>
  <mc:AlternateContent xmlns:mc="http://schemas.openxmlformats.org/markup-compatibility/2006" xmlns:p14="http://schemas.microsoft.com/office/powerpoint/2010/main">
    <mc:Choice Requires="p14">
      <p:transition spd="slow" p14:dur="6000" advTm="123372">
        <p14:ripple/>
      </p:transition>
    </mc:Choice>
    <mc:Fallback xmlns="">
      <p:transition spd="slow" advTm="12337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a:bodyPr>
          <a:lstStyle/>
          <a:p>
            <a:r>
              <a:rPr lang="en-US" dirty="0">
                <a:latin typeface="Times New Roman" panose="02020603050405020304" pitchFamily="18" charset="0"/>
                <a:cs typeface="Times New Roman" panose="02020603050405020304" pitchFamily="18" charset="0"/>
              </a:rPr>
              <a:t>Cross-cultural Coaching</a:t>
            </a:r>
          </a:p>
        </p:txBody>
      </p:sp>
      <p:sp>
        <p:nvSpPr>
          <p:cNvPr id="11" name="Content Placeholder 10"/>
          <p:cNvSpPr>
            <a:spLocks noGrp="1"/>
          </p:cNvSpPr>
          <p:nvPr>
            <p:ph sz="half" idx="2"/>
          </p:nvPr>
        </p:nvSpPr>
        <p:spPr/>
        <p:txBody>
          <a:bodyPr/>
          <a:lstStyle/>
          <a:p>
            <a:pPr marL="0" indent="0">
              <a:buNone/>
            </a:pPr>
            <a:endParaRPr lang="en-US" dirty="0"/>
          </a:p>
          <a:p>
            <a:pPr marL="0" indent="0">
              <a:buNone/>
            </a:pPr>
            <a:endParaRPr lang="en-US" dirty="0"/>
          </a:p>
          <a:p>
            <a:pPr>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Different National Backgrounds</a:t>
            </a:r>
          </a:p>
          <a:p>
            <a:pPr lvl="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Cross-Border Coaches</a:t>
            </a:r>
          </a:p>
          <a:p>
            <a:pPr lvl="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Organizational Culture</a:t>
            </a:r>
          </a:p>
          <a:p>
            <a:pPr lvl="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Effective Coaching Practices</a:t>
            </a:r>
          </a:p>
        </p:txBody>
      </p:sp>
      <p:sp>
        <p:nvSpPr>
          <p:cNvPr id="4" name="Footer Placeholder 3"/>
          <p:cNvSpPr>
            <a:spLocks noGrp="1"/>
          </p:cNvSpPr>
          <p:nvPr>
            <p:ph type="ftr" sz="quarter" idx="11"/>
          </p:nvPr>
        </p:nvSpPr>
        <p:spPr>
          <a:xfrm>
            <a:off x="2329553" y="6565590"/>
            <a:ext cx="4114800" cy="239955"/>
          </a:xfrm>
        </p:spPr>
        <p:txBody>
          <a:bodyPr/>
          <a:lstStyle/>
          <a:p>
            <a:r>
              <a:rPr lang="en-US" sz="800" dirty="0">
                <a:latin typeface="Times New Roman" panose="02020603050405020304" pitchFamily="18" charset="0"/>
                <a:cs typeface="Times New Roman" panose="02020603050405020304" pitchFamily="18" charset="0"/>
              </a:rPr>
              <a:t>*https://forumworkplaceinclusion.org/diversity-inclusion-coaching-center/</a:t>
            </a:r>
          </a:p>
        </p:txBody>
      </p:sp>
      <p:sp>
        <p:nvSpPr>
          <p:cNvPr id="5" name="Slide Number Placeholder 4"/>
          <p:cNvSpPr>
            <a:spLocks noGrp="1"/>
          </p:cNvSpPr>
          <p:nvPr>
            <p:ph type="sldNum" sz="quarter" idx="12"/>
          </p:nvPr>
        </p:nvSpPr>
        <p:spPr/>
        <p:txBody>
          <a:bodyPr/>
          <a:lstStyle/>
          <a:p>
            <a:fld id="{BA46609C-3952-854B-B9FF-E491FF9CE03E}" type="slidenum">
              <a:rPr lang="en-US" smtClean="0"/>
              <a:t>8</a:t>
            </a:fld>
            <a:endParaRPr lang="en-US"/>
          </a:p>
        </p:txBody>
      </p:sp>
      <p:pic>
        <p:nvPicPr>
          <p:cNvPr id="12" name="Content Placeholder 11" descr="Image result for diversity issues in coaching">
            <a:extLst>
              <a:ext uri="{FF2B5EF4-FFF2-40B4-BE49-F238E27FC236}">
                <a16:creationId xmlns:a16="http://schemas.microsoft.com/office/drawing/2014/main" id="{0D0F34E6-AB88-4278-A711-9127D51DF3EF}"/>
              </a:ext>
            </a:extLst>
          </p:cNvPr>
          <p:cNvPicPr>
            <a:picLocks noGrp="1"/>
          </p:cNvPicPr>
          <p:nvPr>
            <p:ph sz="half" idx="1"/>
          </p:nvPr>
        </p:nvPicPr>
        <p:blipFill>
          <a:blip r:embed="rId5" cstate="print">
            <a:extLst>
              <a:ext uri="{28A0092B-C50C-407E-A947-70E740481C1C}">
                <a14:useLocalDpi xmlns:a14="http://schemas.microsoft.com/office/drawing/2010/main" val="0"/>
              </a:ext>
            </a:extLst>
          </a:blip>
          <a:srcRect/>
          <a:stretch>
            <a:fillRect/>
          </a:stretch>
        </p:blipFill>
        <p:spPr bwMode="auto">
          <a:xfrm>
            <a:off x="457200" y="2743199"/>
            <a:ext cx="4114800" cy="2271713"/>
          </a:xfrm>
          <a:prstGeom prst="rect">
            <a:avLst/>
          </a:prstGeom>
          <a:noFill/>
          <a:ln>
            <a:noFill/>
          </a:ln>
        </p:spPr>
      </p:pic>
      <p:pic>
        <p:nvPicPr>
          <p:cNvPr id="2" name="Audio 1">
            <a:hlinkClick r:id="" action="ppaction://media"/>
            <a:extLst>
              <a:ext uri="{FF2B5EF4-FFF2-40B4-BE49-F238E27FC236}">
                <a16:creationId xmlns:a16="http://schemas.microsoft.com/office/drawing/2014/main" id="{AFBBE02C-FF24-4274-9D95-1A2740DE4A7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130868399"/>
      </p:ext>
    </p:extLst>
  </p:cSld>
  <p:clrMapOvr>
    <a:masterClrMapping/>
  </p:clrMapOvr>
  <mc:AlternateContent xmlns:mc="http://schemas.openxmlformats.org/markup-compatibility/2006" xmlns:p14="http://schemas.microsoft.com/office/powerpoint/2010/main">
    <mc:Choice Requires="p14">
      <p:transition spd="slow" p14:dur="9000" advTm="124343">
        <p14:vortex dir="r"/>
      </p:transition>
    </mc:Choice>
    <mc:Fallback xmlns="">
      <p:transition spd="slow" advTm="12434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D5F6D-2E7D-4095-B65D-04A0D5A669EC}"/>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Organizational Culture</a:t>
            </a:r>
          </a:p>
        </p:txBody>
      </p:sp>
      <p:sp>
        <p:nvSpPr>
          <p:cNvPr id="3" name="Content Placeholder 2">
            <a:extLst>
              <a:ext uri="{FF2B5EF4-FFF2-40B4-BE49-F238E27FC236}">
                <a16:creationId xmlns:a16="http://schemas.microsoft.com/office/drawing/2014/main" id="{FF4639C3-28AC-4581-949C-E5E439C21A1A}"/>
              </a:ext>
            </a:extLst>
          </p:cNvPr>
          <p:cNvSpPr>
            <a:spLocks noGrp="1"/>
          </p:cNvSpPr>
          <p:nvPr>
            <p:ph sz="half" idx="1"/>
          </p:nvPr>
        </p:nvSpPr>
        <p:spPr/>
        <p:txBody>
          <a:bodyPr>
            <a:normAutofit/>
          </a:bodyPr>
          <a:lstStyle/>
          <a:p>
            <a:pPr marL="0" lvl="0" indent="0">
              <a:buNone/>
            </a:pPr>
            <a:endParaRPr lang="en-US" sz="2800" dirty="0">
              <a:latin typeface="Times New Roman" panose="02020603050405020304" pitchFamily="18" charset="0"/>
              <a:cs typeface="Times New Roman" panose="02020603050405020304" pitchFamily="18" charset="0"/>
            </a:endParaRPr>
          </a:p>
          <a:p>
            <a:pPr lvl="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Diverse Cultural Experiences</a:t>
            </a:r>
          </a:p>
          <a:p>
            <a:pPr lvl="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Global Perspectives</a:t>
            </a:r>
          </a:p>
          <a:p>
            <a:pPr lvl="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Intercultural Communication</a:t>
            </a:r>
          </a:p>
          <a:p>
            <a:pPr lvl="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Markets with Ability and Propensity</a:t>
            </a:r>
          </a:p>
        </p:txBody>
      </p:sp>
      <p:sp>
        <p:nvSpPr>
          <p:cNvPr id="5" name="Slide Number Placeholder 4">
            <a:extLst>
              <a:ext uri="{FF2B5EF4-FFF2-40B4-BE49-F238E27FC236}">
                <a16:creationId xmlns:a16="http://schemas.microsoft.com/office/drawing/2014/main" id="{76E2208B-0F88-4108-92D2-1B949AA05B6B}"/>
              </a:ext>
            </a:extLst>
          </p:cNvPr>
          <p:cNvSpPr>
            <a:spLocks noGrp="1"/>
          </p:cNvSpPr>
          <p:nvPr>
            <p:ph type="sldNum" sz="quarter" idx="12"/>
          </p:nvPr>
        </p:nvSpPr>
        <p:spPr/>
        <p:txBody>
          <a:bodyPr/>
          <a:lstStyle/>
          <a:p>
            <a:fld id="{BA46609C-3952-854B-B9FF-E491FF9CE03E}" type="slidenum">
              <a:rPr lang="en-US" smtClean="0"/>
              <a:t>9</a:t>
            </a:fld>
            <a:endParaRPr lang="en-US"/>
          </a:p>
        </p:txBody>
      </p:sp>
      <p:sp>
        <p:nvSpPr>
          <p:cNvPr id="6" name="Footer Placeholder 5">
            <a:extLst>
              <a:ext uri="{FF2B5EF4-FFF2-40B4-BE49-F238E27FC236}">
                <a16:creationId xmlns:a16="http://schemas.microsoft.com/office/drawing/2014/main" id="{9DEC29BB-0316-4199-8306-45F0156FA830}"/>
              </a:ext>
            </a:extLst>
          </p:cNvPr>
          <p:cNvSpPr>
            <a:spLocks noGrp="1"/>
          </p:cNvSpPr>
          <p:nvPr>
            <p:ph type="ftr" sz="quarter" idx="11"/>
          </p:nvPr>
        </p:nvSpPr>
        <p:spPr/>
        <p:txBody>
          <a:bodyPr/>
          <a:lstStyle/>
          <a:p>
            <a:r>
              <a:rPr lang="en-US" sz="800" dirty="0">
                <a:latin typeface="Times New Roman" panose="02020603050405020304" pitchFamily="18" charset="0"/>
                <a:cs typeface="Times New Roman" panose="02020603050405020304" pitchFamily="18" charset="0"/>
              </a:rPr>
              <a:t>*https://www.td.org/insights/organizational-culturewhy-leaders-should-pay-attention</a:t>
            </a:r>
          </a:p>
        </p:txBody>
      </p:sp>
      <p:pic>
        <p:nvPicPr>
          <p:cNvPr id="7" name="Content Placeholder 6" descr="Related image">
            <a:extLst>
              <a:ext uri="{FF2B5EF4-FFF2-40B4-BE49-F238E27FC236}">
                <a16:creationId xmlns:a16="http://schemas.microsoft.com/office/drawing/2014/main" id="{1813642B-AF0D-4B26-9450-EF53E16387F0}"/>
              </a:ext>
            </a:extLst>
          </p:cNvPr>
          <p:cNvPicPr>
            <a:picLocks noGrp="1"/>
          </p:cNvPicPr>
          <p:nvPr>
            <p:ph sz="half" idx="2"/>
          </p:nvPr>
        </p:nvPicPr>
        <p:blipFill>
          <a:blip r:embed="rId5">
            <a:extLst>
              <a:ext uri="{28A0092B-C50C-407E-A947-70E740481C1C}">
                <a14:useLocalDpi xmlns:a14="http://schemas.microsoft.com/office/drawing/2010/main" val="0"/>
              </a:ext>
            </a:extLst>
          </a:blip>
          <a:srcRect/>
          <a:stretch>
            <a:fillRect/>
          </a:stretch>
        </p:blipFill>
        <p:spPr bwMode="auto">
          <a:xfrm>
            <a:off x="4814888" y="2314576"/>
            <a:ext cx="3813014" cy="3071812"/>
          </a:xfrm>
          <a:prstGeom prst="rect">
            <a:avLst/>
          </a:prstGeom>
          <a:noFill/>
          <a:ln>
            <a:noFill/>
          </a:ln>
        </p:spPr>
      </p:pic>
      <p:pic>
        <p:nvPicPr>
          <p:cNvPr id="4" name="Audio 3">
            <a:hlinkClick r:id="" action="ppaction://media"/>
            <a:extLst>
              <a:ext uri="{FF2B5EF4-FFF2-40B4-BE49-F238E27FC236}">
                <a16:creationId xmlns:a16="http://schemas.microsoft.com/office/drawing/2014/main" id="{C472D090-823D-4D66-A004-A37CC784EF7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961478693"/>
      </p:ext>
    </p:extLst>
  </p:cSld>
  <p:clrMapOvr>
    <a:masterClrMapping/>
  </p:clrMapOvr>
  <mc:AlternateContent xmlns:mc="http://schemas.openxmlformats.org/markup-compatibility/2006" xmlns:p14="http://schemas.microsoft.com/office/powerpoint/2010/main">
    <mc:Choice Requires="p14">
      <p:transition spd="slow" p14:dur="5500" advTm="122040">
        <p:pull/>
      </p:transition>
    </mc:Choice>
    <mc:Fallback xmlns="">
      <p:transition spd="slow" advTm="122040">
        <p:pull/>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4069B4F09C45042BDA18BBC4525F0CE" ma:contentTypeVersion="1" ma:contentTypeDescription="Create a new document." ma:contentTypeScope="" ma:versionID="3e56a748c73223b6cabd09f8d3c1a886">
  <xsd:schema xmlns:xsd="http://www.w3.org/2001/XMLSchema" xmlns:xs="http://www.w3.org/2001/XMLSchema" xmlns:p="http://schemas.microsoft.com/office/2006/metadata/properties" xmlns:ns2="e65030d7-8120-47ec-aecf-52bb5bd14a79" targetNamespace="http://schemas.microsoft.com/office/2006/metadata/properties" ma:root="true" ma:fieldsID="eda396973bfca13d662f038ad1babda1" ns2:_="">
    <xsd:import namespace="e65030d7-8120-47ec-aecf-52bb5bd14a79"/>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65030d7-8120-47ec-aecf-52bb5bd14a79"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dlc_DocId xmlns="e65030d7-8120-47ec-aecf-52bb5bd14a79">JCV75T6UH7T2-4-23</_dlc_DocId>
    <_dlc_DocIdUrl xmlns="e65030d7-8120-47ec-aecf-52bb5bd14a79">
      <Url>https://frank.ncu.edu/d/marketing/_layouts/15/DocIdRedir.aspx?ID=JCV75T6UH7T2-4-23</Url>
      <Description>JCV75T6UH7T2-4-23</Description>
    </_dlc_DocIdUrl>
  </documentManagement>
</p:properti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47B28DA-A230-44F8-A351-B00551013C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65030d7-8120-47ec-aecf-52bb5bd14a7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67CFA2E-DCCE-49C0-AA3A-0D5A5F21EF85}">
  <ds:schemaRefs>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e65030d7-8120-47ec-aecf-52bb5bd14a79"/>
    <ds:schemaRef ds:uri="http://www.w3.org/XML/1998/namespace"/>
    <ds:schemaRef ds:uri="http://purl.org/dc/dcmitype/"/>
  </ds:schemaRefs>
</ds:datastoreItem>
</file>

<file path=customXml/itemProps3.xml><?xml version="1.0" encoding="utf-8"?>
<ds:datastoreItem xmlns:ds="http://schemas.openxmlformats.org/officeDocument/2006/customXml" ds:itemID="{BF295183-4B35-4627-B8DD-CD6CBCC52246}">
  <ds:schemaRefs>
    <ds:schemaRef ds:uri="http://schemas.microsoft.com/sharepoint/events"/>
  </ds:schemaRefs>
</ds:datastoreItem>
</file>

<file path=customXml/itemProps4.xml><?xml version="1.0" encoding="utf-8"?>
<ds:datastoreItem xmlns:ds="http://schemas.openxmlformats.org/officeDocument/2006/customXml" ds:itemID="{BDF3BC0B-22A2-4283-B9FB-A37212C4036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1275</TotalTime>
  <Words>2505</Words>
  <Application>Microsoft Office PowerPoint</Application>
  <PresentationFormat>On-screen Show (4:3)</PresentationFormat>
  <Paragraphs>144</Paragraphs>
  <Slides>16</Slides>
  <Notes>15</Notes>
  <HiddenSlides>0</HiddenSlides>
  <MMClips>16</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Times New Roman</vt:lpstr>
      <vt:lpstr>Wingdings</vt:lpstr>
      <vt:lpstr>Wingdings 3</vt:lpstr>
      <vt:lpstr>Office Theme</vt:lpstr>
      <vt:lpstr>Diversity Issues in Coaching</vt:lpstr>
      <vt:lpstr>Table of Contents</vt:lpstr>
      <vt:lpstr>Understanding Diversity in the Coaching Profession</vt:lpstr>
      <vt:lpstr>Cultural framework</vt:lpstr>
      <vt:lpstr>Coaching Style</vt:lpstr>
      <vt:lpstr>Societal Anchoring of Coaching</vt:lpstr>
      <vt:lpstr>Broadening the Coachee’s Reflective Space</vt:lpstr>
      <vt:lpstr>Cross-cultural Coaching</vt:lpstr>
      <vt:lpstr>Organizational Culture</vt:lpstr>
      <vt:lpstr>The global perspective</vt:lpstr>
      <vt:lpstr>Addressing the Needs of this Population</vt:lpstr>
      <vt:lpstr>The Cosmopolitan Lifestyle</vt:lpstr>
      <vt:lpstr>discussion</vt:lpstr>
      <vt:lpstr>Conclusion</vt:lpstr>
      <vt:lpstr>References</vt:lpstr>
      <vt:lpstr>PowerPoint Presentation</vt:lpstr>
    </vt:vector>
  </TitlesOfParts>
  <Company>Northcentral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Steven Cohen</dc:creator>
  <cp:lastModifiedBy>Cassandra Cho</cp:lastModifiedBy>
  <cp:revision>259</cp:revision>
  <dcterms:created xsi:type="dcterms:W3CDTF">2016-04-15T21:09:52Z</dcterms:created>
  <dcterms:modified xsi:type="dcterms:W3CDTF">2023-05-24T21:57:51Z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0x010100E4069B4F09C45042BDA18BBC4525F0CE</vt:lpwstr>
  </property>
  <property fmtid="{D5CDD505-2E9C-101B-9397-08002B2CF9AE}" pid="3" name="_dlc_DocIdItemGuid">
    <vt:lpwstr>99d64810-05af-421f-9860-c912e476250e</vt:lpwstr>
  </property>
</Properties>
</file>