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90" r:id="rId4"/>
    <p:sldId id="281" r:id="rId5"/>
    <p:sldId id="289" r:id="rId6"/>
    <p:sldId id="288" r:id="rId7"/>
    <p:sldId id="291" r:id="rId8"/>
    <p:sldId id="275" r:id="rId9"/>
    <p:sldId id="283" r:id="rId10"/>
    <p:sldId id="267" r:id="rId11"/>
    <p:sldId id="276" r:id="rId12"/>
    <p:sldId id="264" r:id="rId13"/>
    <p:sldId id="285" r:id="rId14"/>
    <p:sldId id="268" r:id="rId15"/>
    <p:sldId id="261" r:id="rId16"/>
    <p:sldId id="29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0" d="100"/>
          <a:sy n="40" d="100"/>
        </p:scale>
        <p:origin x="1020" y="54"/>
      </p:cViewPr>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F828F-8D03-4387-9BDF-41325EABA00D}" type="datetimeFigureOut">
              <a:rPr lang="en-US" smtClean="0"/>
              <a:t>5/24/2023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0C4DA2-8BE8-4923-87CA-28E66C570E33}" type="slidenum">
              <a:rPr lang="en-US" smtClean="0"/>
              <a:t>‹#›</a:t>
            </a:fld>
            <a:endParaRPr lang="en-US"/>
          </a:p>
        </p:txBody>
      </p:sp>
    </p:spTree>
    <p:extLst>
      <p:ext uri="{BB962C8B-B14F-4D97-AF65-F5344CB8AC3E}">
        <p14:creationId xmlns:p14="http://schemas.microsoft.com/office/powerpoint/2010/main" val="1228260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Hello, Everyone! Today's PowerPoint Presentation examines the organization development method, Total Quality Management.  First, I will describe the key elements of the TQM program.  Then explain </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how organizations may choose to implement these issues.  To conclude, by disclosing what comparative outcomes of the intervention may become in three different applied settings.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1</a:t>
            </a:fld>
            <a:endParaRPr lang="en-US"/>
          </a:p>
        </p:txBody>
      </p:sp>
    </p:spTree>
    <p:extLst>
      <p:ext uri="{BB962C8B-B14F-4D97-AF65-F5344CB8AC3E}">
        <p14:creationId xmlns:p14="http://schemas.microsoft.com/office/powerpoint/2010/main" val="375148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0000"/>
              </a:lnSpc>
              <a:spcBef>
                <a:spcPts val="0"/>
              </a:spcBef>
              <a:spcAft>
                <a:spcPts val="0"/>
              </a:spcAft>
            </a:pP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According to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van Schoten and his colleagues (2016), t</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hree </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core</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 principles underlie the TQM approach in the literature.  </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primary</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concepts split up into two groups: the social-soft and technical-hard dimensions.  The social-soft aspect captures the human resource management perspectives of the organization.  The technical-hard part considers the continuous improvement of goods and services by studying production procedures.  Next, the two dimensions and their fundamental capabilities will need to focus on simultaneous management because both are interconnected.  The power of each component will lead to the expansion and growth of their organizational performance.  It will take a considerable amount of time to establish that wholesome outlook on Quality Management with routines to resource Quality Improvement, which are two critical elements for TQM to verify feedback on organizational performance.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80C4DA2-8BE8-4923-87CA-28E66C570E33}" type="slidenum">
              <a:rPr lang="en-US" smtClean="0"/>
              <a:t>10</a:t>
            </a:fld>
            <a:endParaRPr lang="en-US"/>
          </a:p>
        </p:txBody>
      </p:sp>
    </p:spTree>
    <p:extLst>
      <p:ext uri="{BB962C8B-B14F-4D97-AF65-F5344CB8AC3E}">
        <p14:creationId xmlns:p14="http://schemas.microsoft.com/office/powerpoint/2010/main" val="1362565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Numerous approaches have led organizations to develop their TQM principles, such as the Malcolm Bridge Quality Award and the European Foundation for Quality Management Excellence Model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(van Schoten, de Blok, Spreeuwenberg, &amp; Groenewegen et al., 2016).</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Quality Management has become the subject of numerous debates that have been contemplating how its success within the business field may contribute to achievements within the education domain.  </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instance, the EFQM model may serve as a framework within the hospital healthcare setting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spc="15" dirty="0">
                <a:effectLst/>
                <a:latin typeface="Times New Roman" panose="02020603050405020304" pitchFamily="18" charset="0"/>
                <a:ea typeface="Calibri" panose="020F0502020204030204" pitchFamily="34" charset="0"/>
                <a:cs typeface="Times New Roman" panose="02020603050405020304" pitchFamily="18" charset="0"/>
              </a:rPr>
              <a:t>Over time, clinical outcomes and patient satisfaction note how the TQM process led to saving lives, thus improving their quality of life.  The New Public Management model can also enhance the quality management for education centre participants by utilizing the results of TQM concepts from the business industry to increase the effectiveness of public vocational training supervision with lower costs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(Mateos-Ronco et al., 2018).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11</a:t>
            </a:fld>
            <a:endParaRPr lang="en-US"/>
          </a:p>
        </p:txBody>
      </p:sp>
    </p:spTree>
    <p:extLst>
      <p:ext uri="{BB962C8B-B14F-4D97-AF65-F5344CB8AC3E}">
        <p14:creationId xmlns:p14="http://schemas.microsoft.com/office/powerpoint/2010/main" val="159305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According to Naumova-Mihajlovska (2016),</a:t>
            </a:r>
            <a:r>
              <a:rPr lang="en-US" sz="1800" dirty="0">
                <a:effectLst/>
                <a:latin typeface="TimesNewRomanPS-BoldMT"/>
                <a:ea typeface="Calibri" panose="020F0502020204030204" pitchFamily="34" charset="0"/>
                <a:cs typeface="TimesNewRomanPS-BoldMT"/>
              </a:rPr>
              <a:t> the general improvement of work in associations of producers of organic products will surely benefit the execution of TQM practices with higher-level abilities to grow in the market for themselves.  The authors recommend educating the presidency before training the organizations to support continuous improvements and global changes in their operations.  This approach is similar to the medium enterprise study where top management commitment to align TQM practices with firm policies uses employee suggestions and responsibilities to 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mprove its organizational structure,</a:t>
            </a:r>
            <a:r>
              <a:rPr lang="en-US" sz="1800" dirty="0">
                <a:effectLst/>
                <a:latin typeface="TimesNewRomanPS-BoldMT"/>
                <a:ea typeface="Calibri" panose="020F0502020204030204" pitchFamily="34" charset="0"/>
                <a:cs typeface="TimesNewRomanPS-BoldMT"/>
              </a:rPr>
              <a:t> which increases the quality of product excellence to capture the global market.  MEs find the TQM model useful as an assessment tool to determine if training resources are open for members to develop a flexible intervention plan.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80C4DA2-8BE8-4923-87CA-28E66C570E33}" type="slidenum">
              <a:rPr lang="en-US" smtClean="0"/>
              <a:t>12</a:t>
            </a:fld>
            <a:endParaRPr lang="en-US"/>
          </a:p>
        </p:txBody>
      </p:sp>
    </p:spTree>
    <p:extLst>
      <p:ext uri="{BB962C8B-B14F-4D97-AF65-F5344CB8AC3E}">
        <p14:creationId xmlns:p14="http://schemas.microsoft.com/office/powerpoint/2010/main" val="2435012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NewRomanPS-BoldMT"/>
                <a:ea typeface="Calibri" panose="020F0502020204030204" pitchFamily="34" charset="0"/>
                <a:cs typeface="TimesNewRomanPS-BoldMT"/>
              </a:rPr>
              <a:t>TQM in agribusiness highlights continuous improvement for producers to develop best practices involving employee cooperation, satisfaction, and teamwork.  Continuous improvement in medium-scale enterprises also requires an orientation of excellence for personnel to gain in positive performance efforts.  Not only does TQM restructure business conditions for agricultural producers to collaborate with consumers and other workers.  It creates quality in terms of creative teamwork to boost overall member satisfaction. Cooperation in MEs also involves a quality practice to motivate organizational efficiency for employees to seek excellence in all things resourceful.  TQM highlights creative leadership to incorporate motivation and win-win activities into a conducive work environment.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13</a:t>
            </a:fld>
            <a:endParaRPr lang="en-US"/>
          </a:p>
        </p:txBody>
      </p:sp>
    </p:spTree>
    <p:extLst>
      <p:ext uri="{BB962C8B-B14F-4D97-AF65-F5344CB8AC3E}">
        <p14:creationId xmlns:p14="http://schemas.microsoft.com/office/powerpoint/2010/main" val="3589172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0000"/>
              </a:lnSpc>
              <a:spcBef>
                <a:spcPts val="0"/>
              </a:spcBef>
              <a:spcAft>
                <a:spcPts val="800"/>
              </a:spcAft>
            </a:pP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The ability of people to maintain a competitive advantage out in the work environment will depend on their respect for quality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(Nguyen &amp; Chau, 2017)</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TQM could boost innovation and performance for a firm to manage the role of mediation in the development of empirical research.  The impact of TQM usefulness to change behaviors for an organization may determine its business success.  Product quality can preserve customer loyalty over the competition by sharing welfare assets to discuss survival in the global marketplace. Organizational development and leadership to support consumer demands could promote technological advances to satisfy the TQM program with the existing system as being a continuous improvement process.  People, take care of professional opportunities to grow and mature over time to excel as a TQM leader!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80C4DA2-8BE8-4923-87CA-28E66C570E33}" type="slidenum">
              <a:rPr lang="en-US" smtClean="0"/>
              <a:t>14</a:t>
            </a:fld>
            <a:endParaRPr lang="en-US"/>
          </a:p>
        </p:txBody>
      </p:sp>
    </p:spTree>
    <p:extLst>
      <p:ext uri="{BB962C8B-B14F-4D97-AF65-F5344CB8AC3E}">
        <p14:creationId xmlns:p14="http://schemas.microsoft.com/office/powerpoint/2010/main" val="427129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7000"/>
              </a:lnSpc>
              <a:spcBef>
                <a:spcPts val="0"/>
              </a:spcBef>
              <a:spcAft>
                <a:spcPts val="0"/>
              </a:spcAft>
            </a:pP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2016,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van Schoten and his fellows defined "</a:t>
            </a:r>
            <a:r>
              <a:rPr lang="en-US" sz="1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TQM as an integrative management philosophy that aims for continuous improvement in the quality of products and services within an organization."  The successful implementation of the TQM method will depend on how the association may process contextual variables, such as the application of TQM viewpoints into customer-related sectors.  TQM in healthcare, for example, could help teams discover their reasons for unnecessary activities to protect patient care procedures with goals set to deliver a more conducive recovery effort.  The reduction of effect variation minimizes participant labor costs to aim for better healthcare opportunities.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2</a:t>
            </a:fld>
            <a:endParaRPr lang="en-US"/>
          </a:p>
        </p:txBody>
      </p:sp>
    </p:spTree>
    <p:extLst>
      <p:ext uri="{BB962C8B-B14F-4D97-AF65-F5344CB8AC3E}">
        <p14:creationId xmlns:p14="http://schemas.microsoft.com/office/powerpoint/2010/main" val="1744829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To start, the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roadmap for implementing TQM practices in medium enterprises examines a systematic approach toward learning for members to acquire knowledge that is necessary to lead innovations toward global market change (Yadav, 2015).  The continuous improvement of shareholders will suggest </a:t>
            </a:r>
            <a:r>
              <a:rPr lang="en-US" sz="1800" dirty="0">
                <a:effectLst/>
                <a:latin typeface="Times New Roman" panose="02020603050405020304" pitchFamily="18" charset="0"/>
                <a:ea typeface="TimesNewRomanPSMT"/>
                <a:cs typeface="Times New Roman" panose="02020603050405020304" pitchFamily="18" charset="0"/>
              </a:rPr>
              <a:t>work as an opportunity to advance ideas relating to 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TimesNewRomanPSMT"/>
                <a:cs typeface="Times New Roman" panose="02020603050405020304" pitchFamily="18" charset="0"/>
              </a:rPr>
              <a:t>healthy outlook on standardizing strategies.</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Second, d</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eveloping a performance management model for the implementation of TQM practices in public education centres to address a higher quality education using the Balanced Score Card to research the development of a comprehensive management tool for non-university public education (Mateos-Ronco &amp; Mezquida, 2018).  </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Three, employment opportunities for TQM training in associations of organic producers in the Republic of Macedonia advance with the surveying of members on issues involving economic development, environmental safety &amp; health, and growing food with customers in mind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Naumova-Mihajlovska, 2016).</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TQM in agriculture business will support consumer needs before restructuring the quality of food production services.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3</a:t>
            </a:fld>
            <a:endParaRPr lang="en-US"/>
          </a:p>
        </p:txBody>
      </p:sp>
    </p:spTree>
    <p:extLst>
      <p:ext uri="{BB962C8B-B14F-4D97-AF65-F5344CB8AC3E}">
        <p14:creationId xmlns:p14="http://schemas.microsoft.com/office/powerpoint/2010/main" val="1068026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According to Yadav (2015), the medium enterprises (MEs) who show interest in forming a quality improvement instrument may adopt the TQM model to structure guidelines for its personnel.  The commitment of top management is essential to develop rewards for employee excellence who share in the responsibility of achieving a quality product. Creating a mission, vision, and quality plan as an organization represents a direct purpose in maintaining priorities set to challenge the company's interests to support the long-term quality of employees, consumers, and suppliers.  The improvement plan development will take a few years before shareholders receive benefits from their labor.  Total involvement from all members of a TQM organization means employees and their teams own the driving force to deliver appropriate training with quality-related techniques to improve their motivation and management of healthy work environment.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2286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2286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According to Yadav (2015), the medium enterprises (MEs) who show interest in forming a quality improvement instrument may adopt the TQM model to structure guidelines for its personnel.  The commitment of top management is essential to develop rewards for employee excellence who share in the responsibility of achieving a quality product. Creating a mission, vision, and quality plan as an organization represents a direct purpose in maintaining priorities set to challenge the company's interests to support the long-term quality of employees, consumers, and suppliers.  The improvement plan development will take a few years before shareholders receive benefits from their labor.  Total involvement from all members of a TQM organization means employees and their teams own the driving force to deliver appropriate training with quality-related techniques to improve their motivation and management of a healthy work environment.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2286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80C4DA2-8BE8-4923-87CA-28E66C570E33}" type="slidenum">
              <a:rPr lang="en-US" smtClean="0"/>
              <a:t>4</a:t>
            </a:fld>
            <a:endParaRPr lang="en-US"/>
          </a:p>
        </p:txBody>
      </p:sp>
    </p:spTree>
    <p:extLst>
      <p:ext uri="{BB962C8B-B14F-4D97-AF65-F5344CB8AC3E}">
        <p14:creationId xmlns:p14="http://schemas.microsoft.com/office/powerpoint/2010/main" val="3716403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Corporate training and development offer participants the opportunity to make things real by managing the workforce knowledge to produce skills that are necessary to improve its operations.  A well-trained labor force is crucial for personnel to increase their work productivity focus.  The implementation phase should transform employee decision-making to sustain TQM management efforts accepting interpersonal skills, performance evaluations, and problem-solvers.  In MEs, the ability to maintain the implementation effort with a continuous improvement means the organization must commit to the regular examination of administrative and technical support.  The entire system impacts the development of specific tools to maintain road map behaviors for all personnel.  For instance, the Statistical Process Control tool can improve the quality of best practices for employees regularly to protect their organization from competitors </a:t>
            </a:r>
            <a:r>
              <a:rPr lang="en-US" sz="1800" dirty="0">
                <a:solidFill>
                  <a:srgbClr val="D9D9D9"/>
                </a:solidFill>
                <a:effectLst/>
                <a:latin typeface="Times New Roman" panose="02020603050405020304" pitchFamily="18" charset="0"/>
                <a:ea typeface="Calibri" panose="020F0502020204030204" pitchFamily="34" charset="0"/>
              </a:rPr>
              <a:t>(Yadav, 2015). </a:t>
            </a:r>
            <a:r>
              <a:rPr lang="en-US" sz="1800" spc="15" dirty="0">
                <a:effectLst/>
                <a:latin typeface="Times New Roman" panose="02020603050405020304" pitchFamily="18" charset="0"/>
                <a:ea typeface="Calibri" panose="020F0502020204030204" pitchFamily="34" charset="0"/>
                <a:cs typeface="Times New Roman" panose="02020603050405020304" pitchFamily="18" charset="0"/>
              </a:rPr>
              <a:t> TQM training and development delivers a reliable learning process for participants to receive the necessary data and feedback to accomplish continuous improvement success.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5</a:t>
            </a:fld>
            <a:endParaRPr lang="en-US"/>
          </a:p>
        </p:txBody>
      </p:sp>
    </p:spTree>
    <p:extLst>
      <p:ext uri="{BB962C8B-B14F-4D97-AF65-F5344CB8AC3E}">
        <p14:creationId xmlns:p14="http://schemas.microsoft.com/office/powerpoint/2010/main" val="1817251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7000"/>
              </a:lnSpc>
              <a:spcBef>
                <a:spcPts val="0"/>
              </a:spcBef>
              <a:spcAft>
                <a:spcPts val="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European Foundation for Quality Management brings TQM practices into the management design of education centres to structure an excellence model that will improve the quality needs of individuals (Mateos-Ronco et al., 2018).  Organizations identify the development of real cause-and-effect relationships requiring various steps to implement strategies, evaluations, and quality improvements.  Experts obtain a set of indicators to analyze the effects of measuring performance and monitoring strategies to develop a comprehensive management tool using the Delphi method.  The Balanced Score Card did show a high probability of becoming a valuable instrument in determining the reliability and validity of management competencies.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TQM in public education centres can make it easier for individuals to understand how educational performance and achievement of excellence result in a more significant organizational presence.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6</a:t>
            </a:fld>
            <a:endParaRPr lang="en-US"/>
          </a:p>
        </p:txBody>
      </p:sp>
    </p:spTree>
    <p:extLst>
      <p:ext uri="{BB962C8B-B14F-4D97-AF65-F5344CB8AC3E}">
        <p14:creationId xmlns:p14="http://schemas.microsoft.com/office/powerpoint/2010/main" val="3495444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Introducing the BSC tool into a public education centre calls for statistics, subtasks, and guidelines to promote participant ideals and perspectives </a:t>
            </a:r>
            <a:r>
              <a:rPr lang="en-US" sz="1800" kern="1200" dirty="0">
                <a:effectLst/>
                <a:latin typeface="Times New Roman" panose="02020603050405020304" pitchFamily="18" charset="0"/>
                <a:ea typeface="Calibri" panose="020F0502020204030204" pitchFamily="34" charset="0"/>
                <a:cs typeface="Times New Roman" panose="02020603050405020304" pitchFamily="18" charset="0"/>
              </a:rPr>
              <a:t>(Mateos-Ronco et al., 2018).</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 a result, society needs the public sector to encourage welfare assets in terms of increasing the aims and standards of services.  Four strategic perspectives make up the general BSC model: Financial, Customer, Internal Process, and Learning &amp; Growth.  Members will be able to implement the TQM practices within their organizations as their performance management schemes reduce learning difficulties to gain compliance and strengths from other participants.  From a humanistic view, individuals will have the opportunity to network their vocational skills with professionalism to advance TQM training out in the field.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80C4DA2-8BE8-4923-87CA-28E66C570E33}" type="slidenum">
              <a:rPr lang="en-US" smtClean="0"/>
              <a:t>7</a:t>
            </a:fld>
            <a:endParaRPr lang="en-US"/>
          </a:p>
        </p:txBody>
      </p:sp>
    </p:spTree>
    <p:extLst>
      <p:ext uri="{BB962C8B-B14F-4D97-AF65-F5344CB8AC3E}">
        <p14:creationId xmlns:p14="http://schemas.microsoft.com/office/powerpoint/2010/main" val="1156492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Plan-Do-Check-Act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aids in the operation of knowledge for businesses and organizations to function as a whole system </a:t>
            </a:r>
            <a:r>
              <a:rPr lang="en-US" sz="1800" kern="1200" dirty="0">
                <a:solidFill>
                  <a:srgbClr val="D9D9D9"/>
                </a:solidFill>
                <a:effectLst/>
                <a:latin typeface="Times New Roman" panose="02020603050405020304" pitchFamily="18" charset="0"/>
                <a:ea typeface="Times New Roman" panose="02020603050405020304" pitchFamily="18" charset="0"/>
              </a:rPr>
              <a:t>(</a:t>
            </a:r>
            <a:r>
              <a:rPr lang="en-US" sz="1800" dirty="0">
                <a:solidFill>
                  <a:srgbClr val="D9D9D9"/>
                </a:solidFill>
                <a:effectLst/>
                <a:latin typeface="Times New Roman" panose="02020603050405020304" pitchFamily="18" charset="0"/>
                <a:ea typeface="Calibri" panose="020F0502020204030204" pitchFamily="34" charset="0"/>
              </a:rPr>
              <a:t>Naumova-Mihajlovska, 2016).</a:t>
            </a:r>
            <a:r>
              <a:rPr lang="en-US" sz="1800" kern="1200" dirty="0">
                <a:solidFill>
                  <a:srgbClr val="D9D9D9"/>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Education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should be a high priority focus for stakeholders to support their method of training with new information and skills to help the broad range of organic producer associations to adapt to global change and continuous learning.  </a:t>
            </a:r>
            <a:r>
              <a:rPr lang="en-US" sz="1800" i="1" dirty="0">
                <a:effectLst/>
                <a:latin typeface="Times New Roman" panose="02020603050405020304" pitchFamily="18" charset="0"/>
                <a:ea typeface="TimesNewRomanPSMT"/>
                <a:cs typeface="Times New Roman" panose="02020603050405020304" pitchFamily="18" charset="0"/>
              </a:rPr>
              <a:t>Testing</a:t>
            </a:r>
            <a:r>
              <a:rPr lang="en-US" sz="1800" dirty="0">
                <a:effectLst/>
                <a:latin typeface="Times New Roman" panose="02020603050405020304" pitchFamily="18" charset="0"/>
                <a:ea typeface="TimesNewRomanPSMT"/>
                <a:cs typeface="Times New Roman" panose="02020603050405020304" pitchFamily="18" charset="0"/>
              </a:rPr>
              <a:t> determines if the TQM model suits how the system may benchmark its procedures to achieve control of applied methods and strategies to complete tasks.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Additional Education and Research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ensures the TQM procedures effectively demonstrates the education requirements within the system.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Approving the System for Quality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is a critical process for agricultural businesses because its primary responsibility is to produce a quality of food products and services that individuals will promote to challenge their national economy.  Every department within the organization should commit to the TQM process with a long-term focus on improving the quality and standards of living for everyone.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8</a:t>
            </a:fld>
            <a:endParaRPr lang="en-US"/>
          </a:p>
        </p:txBody>
      </p:sp>
    </p:spTree>
    <p:extLst>
      <p:ext uri="{BB962C8B-B14F-4D97-AF65-F5344CB8AC3E}">
        <p14:creationId xmlns:p14="http://schemas.microsoft.com/office/powerpoint/2010/main" val="1174303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Motivating members will not be an easy task, </a:t>
            </a:r>
            <a:r>
              <a:rPr lang="en-US" sz="1800" dirty="0">
                <a:solidFill>
                  <a:srgbClr val="D9D9D9"/>
                </a:solidFill>
                <a:effectLst/>
                <a:latin typeface="Times New Roman" panose="02020603050405020304" pitchFamily="18" charset="0"/>
                <a:ea typeface="Calibri" panose="020F0502020204030204" pitchFamily="34" charset="0"/>
              </a:rPr>
              <a:t>immensely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when circumstances to improve the quality of work are not clear to support communication between various positions.  TQM training can minimize psychological factors and material that may cause resistance for employees who must work together under extreme conditions (Naumova-Mihajlovska, 2016).  The association of producers of organic products could increase their operational and production assistance by using organizational consultation to help the members market a new communication protocol.  One of the main issues producers face is applying the placement of logic with attitudes to communicate the permanence of cooperative efforts.  Quality in agribusiness provides an innovative tool for consumers to express their economic views on the accuracy and reliability of marketable products.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80C4DA2-8BE8-4923-87CA-28E66C570E33}" type="slidenum">
              <a:rPr lang="en-US" smtClean="0"/>
              <a:t>9</a:t>
            </a:fld>
            <a:endParaRPr lang="en-US"/>
          </a:p>
        </p:txBody>
      </p:sp>
    </p:spTree>
    <p:extLst>
      <p:ext uri="{BB962C8B-B14F-4D97-AF65-F5344CB8AC3E}">
        <p14:creationId xmlns:p14="http://schemas.microsoft.com/office/powerpoint/2010/main" val="3650602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8472D-EF5F-4041-BDD1-BD6BC7FEB4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3ADE9D-DDBA-44A7-848B-599A47B22B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49830-BBAF-4D98-93C9-3AE8BBD0C030}"/>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484CE098-F97B-4799-B432-F133315C54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470EC-8DA2-4B41-9D41-4976F72606BB}"/>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3796181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29E77-65ED-4270-88CA-B7CFB5D21F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EC5DC9-C115-4A19-9B6E-1779C86F30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BE76D-9F00-4DCD-9162-4636D4FADE99}"/>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54A64BD8-B85D-4808-94E1-2D5DCAFC3D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95489-9F22-4884-9CFE-3CCC7351EB7D}"/>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232595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ECD529-C73B-4AC5-A7F1-0606ECDEC2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F765E3-B02C-4921-B478-8AD8B2EEE8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D011A9-7860-44B5-ADB9-982F0BB7FE18}"/>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7D39DF6C-B7A4-4652-A4BB-D2A294208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E238EE-1CC6-4F76-A5B2-EEF3CEE4245F}"/>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3207465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4530E-4FEC-45EE-8126-E4BF8A0E4E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2BC2E-A374-48D5-BC9C-043677AFA5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35CAC-9F14-4A5C-93F5-16844006786F}"/>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6B0F631B-AA46-4948-8A17-CD7EFAA87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487563-6943-4076-B19F-E0B3A8EA4794}"/>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344936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D0BF2-F537-4294-AF4A-45E3D9B8D0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CF3793-FFB7-4DE2-9E52-0344CC2AF6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0BE82B-8851-4BA9-8CC5-E6C3CBE75576}"/>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D447651A-CCB0-4327-826A-37958CF4A9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1A77E-0E1F-4BCC-A2E7-AFC39FA746DD}"/>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366522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6592-26D4-4355-8B51-33BD4ABD9A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DF67EC-CBA2-4D52-905A-8F02356F42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D39706-60E1-4130-99FE-DE34E2D178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1B14D8-0676-4BA4-B2B7-1AB8850FF460}"/>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6" name="Footer Placeholder 5">
            <a:extLst>
              <a:ext uri="{FF2B5EF4-FFF2-40B4-BE49-F238E27FC236}">
                <a16:creationId xmlns:a16="http://schemas.microsoft.com/office/drawing/2014/main" id="{3C14BD0C-094B-441A-90F7-231F524D7B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4406F2-BEFC-4285-B0B0-45833CBA1740}"/>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3223779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17A4B-D54C-4B62-994A-17467EEDB7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AD9AB7-1F89-433F-A982-0A7496CDB9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5DFBB0-D69E-47F9-B768-565A85508C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BB86DB-2D99-4BAD-8611-63D22119BA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B44110-6D75-45AC-891C-E3218EA859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2F5E90-DA81-49E5-8C2F-A74484B0FD7A}"/>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8" name="Footer Placeholder 7">
            <a:extLst>
              <a:ext uri="{FF2B5EF4-FFF2-40B4-BE49-F238E27FC236}">
                <a16:creationId xmlns:a16="http://schemas.microsoft.com/office/drawing/2014/main" id="{4D2F5233-45B9-457C-9392-8CA67F0A4F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C5B105-ECAA-4A91-8CA2-84658944154B}"/>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1847873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8BB14-E604-4183-B282-97AE420AF3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DBDD9E-EC22-4552-A89A-B45F34751DDA}"/>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4" name="Footer Placeholder 3">
            <a:extLst>
              <a:ext uri="{FF2B5EF4-FFF2-40B4-BE49-F238E27FC236}">
                <a16:creationId xmlns:a16="http://schemas.microsoft.com/office/drawing/2014/main" id="{000C7849-46A5-4F9D-BF06-E577B0F63E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89AB5C-09B9-411A-9521-3DB5A14B02F0}"/>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62595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28364D-93B7-42B6-B049-17E82913C95F}"/>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3" name="Footer Placeholder 2">
            <a:extLst>
              <a:ext uri="{FF2B5EF4-FFF2-40B4-BE49-F238E27FC236}">
                <a16:creationId xmlns:a16="http://schemas.microsoft.com/office/drawing/2014/main" id="{01044B91-72FF-41DF-A0AD-90481F16A7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FE7E86-5F5B-4B24-BDA3-86E48B12E22F}"/>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446067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E657C-3FBB-4CB4-AB9C-031A5536A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98BAF1-BB6E-4924-8AA7-85DE4C0337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E77B8F-8564-4667-AA63-B44C830FF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FBD0F1-BE40-4843-9B2C-9BA81CA1B3F2}"/>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6" name="Footer Placeholder 5">
            <a:extLst>
              <a:ext uri="{FF2B5EF4-FFF2-40B4-BE49-F238E27FC236}">
                <a16:creationId xmlns:a16="http://schemas.microsoft.com/office/drawing/2014/main" id="{4152D27F-FDA2-43EE-81FB-9718A3F956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EACCAF-30E9-49F5-90AC-2A03CBDE2A22}"/>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2585556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42C4-1DF1-4740-B885-03A4C0C4DD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5780E3-4ECA-465D-9367-787BE8C5EA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D203DC-2F59-4345-924F-93DD0818F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F01816-E8D3-4A39-928E-7A3A63434DCF}"/>
              </a:ext>
            </a:extLst>
          </p:cNvPr>
          <p:cNvSpPr>
            <a:spLocks noGrp="1"/>
          </p:cNvSpPr>
          <p:nvPr>
            <p:ph type="dt" sz="half" idx="10"/>
          </p:nvPr>
        </p:nvSpPr>
        <p:spPr/>
        <p:txBody>
          <a:bodyPr/>
          <a:lstStyle/>
          <a:p>
            <a:fld id="{5042824C-5C4C-4E7F-97DA-8F68283AFA8E}" type="datetimeFigureOut">
              <a:rPr lang="en-US" smtClean="0"/>
              <a:t>5/24/2023</a:t>
            </a:fld>
            <a:endParaRPr lang="en-US"/>
          </a:p>
        </p:txBody>
      </p:sp>
      <p:sp>
        <p:nvSpPr>
          <p:cNvPr id="6" name="Footer Placeholder 5">
            <a:extLst>
              <a:ext uri="{FF2B5EF4-FFF2-40B4-BE49-F238E27FC236}">
                <a16:creationId xmlns:a16="http://schemas.microsoft.com/office/drawing/2014/main" id="{08D575D6-0EEA-4EE0-AF1B-2F8A309ECD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18F327-D02A-425C-BAE5-A935356EDD9D}"/>
              </a:ext>
            </a:extLst>
          </p:cNvPr>
          <p:cNvSpPr>
            <a:spLocks noGrp="1"/>
          </p:cNvSpPr>
          <p:nvPr>
            <p:ph type="sldNum" sz="quarter" idx="12"/>
          </p:nvPr>
        </p:nvSpPr>
        <p:spPr/>
        <p:txBody>
          <a:bodyPr/>
          <a:lstStyle/>
          <a:p>
            <a:fld id="{05103066-882B-4DCE-9467-B2C391A0950B}" type="slidenum">
              <a:rPr lang="en-US" smtClean="0"/>
              <a:t>‹#›</a:t>
            </a:fld>
            <a:endParaRPr lang="en-US"/>
          </a:p>
        </p:txBody>
      </p:sp>
    </p:spTree>
    <p:extLst>
      <p:ext uri="{BB962C8B-B14F-4D97-AF65-F5344CB8AC3E}">
        <p14:creationId xmlns:p14="http://schemas.microsoft.com/office/powerpoint/2010/main" val="1142478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767B1E-A104-499C-B034-0555E8CA12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BBB640-5567-44B9-B84F-817C356DCE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93E4E9-087E-4861-8ED4-A33195564B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42824C-5C4C-4E7F-97DA-8F68283AFA8E}" type="datetimeFigureOut">
              <a:rPr lang="en-US" smtClean="0"/>
              <a:t>5/24/2023</a:t>
            </a:fld>
            <a:endParaRPr lang="en-US"/>
          </a:p>
        </p:txBody>
      </p:sp>
      <p:sp>
        <p:nvSpPr>
          <p:cNvPr id="5" name="Footer Placeholder 4">
            <a:extLst>
              <a:ext uri="{FF2B5EF4-FFF2-40B4-BE49-F238E27FC236}">
                <a16:creationId xmlns:a16="http://schemas.microsoft.com/office/drawing/2014/main" id="{831B170F-2E62-4053-B63B-66A4D5638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E35EF7-5E87-4ECD-8B39-89A618E75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03066-882B-4DCE-9467-B2C391A0950B}" type="slidenum">
              <a:rPr lang="en-US" smtClean="0"/>
              <a:t>‹#›</a:t>
            </a:fld>
            <a:endParaRPr lang="en-US"/>
          </a:p>
        </p:txBody>
      </p:sp>
    </p:spTree>
    <p:extLst>
      <p:ext uri="{BB962C8B-B14F-4D97-AF65-F5344CB8AC3E}">
        <p14:creationId xmlns:p14="http://schemas.microsoft.com/office/powerpoint/2010/main" val="560709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1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E427-06E9-4752-954D-765E4DC04CC5}"/>
              </a:ext>
            </a:extLst>
          </p:cNvPr>
          <p:cNvSpPr>
            <a:spLocks noGrp="1"/>
          </p:cNvSpPr>
          <p:nvPr>
            <p:ph type="ctrTitle"/>
          </p:nvPr>
        </p:nvSpPr>
        <p:spPr>
          <a:xfrm>
            <a:off x="1524000" y="1772529"/>
            <a:ext cx="9144000" cy="900333"/>
          </a:xfrm>
        </p:spPr>
        <p:txBody>
          <a:bodyPr>
            <a:normAutofit/>
          </a:bodyPr>
          <a:lstStyle/>
          <a:p>
            <a:r>
              <a:rPr lang="en-US" sz="4800" dirty="0">
                <a:solidFill>
                  <a:srgbClr val="FFFF00"/>
                </a:solidFill>
                <a:latin typeface="Times New Roman" panose="02020603050405020304" pitchFamily="18" charset="0"/>
                <a:cs typeface="Times New Roman" panose="02020603050405020304" pitchFamily="18" charset="0"/>
              </a:rPr>
              <a:t>Total Quality Management</a:t>
            </a:r>
          </a:p>
        </p:txBody>
      </p:sp>
      <p:sp>
        <p:nvSpPr>
          <p:cNvPr id="3" name="Subtitle 2">
            <a:extLst>
              <a:ext uri="{FF2B5EF4-FFF2-40B4-BE49-F238E27FC236}">
                <a16:creationId xmlns:a16="http://schemas.microsoft.com/office/drawing/2014/main" id="{2CF1132E-9FAF-43AD-B62E-35BBA702F2F2}"/>
              </a:ext>
            </a:extLst>
          </p:cNvPr>
          <p:cNvSpPr>
            <a:spLocks noGrp="1"/>
          </p:cNvSpPr>
          <p:nvPr>
            <p:ph type="subTitle" idx="1"/>
          </p:nvPr>
        </p:nvSpPr>
        <p:spPr>
          <a:xfrm>
            <a:off x="1524000" y="4628271"/>
            <a:ext cx="9144000" cy="1716257"/>
          </a:xfrm>
        </p:spPr>
        <p:txBody>
          <a:bodyPr>
            <a:noAutofit/>
          </a:bodyPr>
          <a:lstStyle/>
          <a:p>
            <a:pPr marL="0" marR="0" algn="ctr">
              <a:lnSpc>
                <a:spcPct val="107000"/>
              </a:lnSpc>
              <a:spcBef>
                <a:spcPts val="0"/>
              </a:spcBef>
              <a:spcAft>
                <a:spcPts val="800"/>
              </a:spcAft>
            </a:pPr>
            <a:r>
              <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Cassandra Cho</a:t>
            </a:r>
          </a:p>
          <a:p>
            <a:pPr marL="0" marR="0" algn="ctr">
              <a:lnSpc>
                <a:spcPct val="107000"/>
              </a:lnSpc>
              <a:spcBef>
                <a:spcPts val="0"/>
              </a:spcBef>
              <a:spcAft>
                <a:spcPts val="800"/>
              </a:spcAft>
            </a:pPr>
            <a:r>
              <a:rPr lang="en-US" sz="1200" kern="1200" dirty="0">
                <a:solidFill>
                  <a:srgbClr val="FFFF00"/>
                </a:solidFill>
                <a:effectLst/>
                <a:latin typeface="Times New Roman" panose="02020603050405020304" pitchFamily="18" charset="0"/>
                <a:cs typeface="Times New Roman" panose="02020603050405020304" pitchFamily="18" charset="0"/>
              </a:rPr>
              <a:t>School of Social and Behavioral Sciences, Northcentral University</a:t>
            </a: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kern="1200" dirty="0">
                <a:solidFill>
                  <a:srgbClr val="FFFF00"/>
                </a:solidFill>
                <a:effectLst/>
                <a:latin typeface="Times New Roman" panose="02020603050405020304" pitchFamily="18" charset="0"/>
                <a:cs typeface="Times New Roman" panose="02020603050405020304" pitchFamily="18" charset="0"/>
              </a:rPr>
              <a:t>PSY8404-9: Consulting in Business, Education, and Health</a:t>
            </a: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kern="1200" dirty="0">
                <a:solidFill>
                  <a:srgbClr val="FFFF00"/>
                </a:solidFill>
                <a:effectLst/>
                <a:latin typeface="Times New Roman" panose="02020603050405020304" pitchFamily="18" charset="0"/>
                <a:cs typeface="Times New Roman" panose="02020603050405020304" pitchFamily="18" charset="0"/>
              </a:rPr>
              <a:t>Dr. Lisa Cree</a:t>
            </a: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200" dirty="0">
                <a:solidFill>
                  <a:srgbClr val="FFFF00"/>
                </a:solidFill>
                <a:latin typeface="Times New Roman" panose="02020603050405020304" pitchFamily="18" charset="0"/>
                <a:cs typeface="Times New Roman" panose="02020603050405020304" pitchFamily="18" charset="0"/>
              </a:rPr>
              <a:t>September 13</a:t>
            </a:r>
            <a:r>
              <a:rPr lang="en-US" sz="1200" kern="1200" dirty="0">
                <a:solidFill>
                  <a:srgbClr val="FFFF00"/>
                </a:solidFill>
                <a:effectLst/>
                <a:latin typeface="Times New Roman" panose="02020603050405020304" pitchFamily="18" charset="0"/>
                <a:cs typeface="Times New Roman" panose="02020603050405020304" pitchFamily="18" charset="0"/>
              </a:rPr>
              <a:t>, 2020</a:t>
            </a: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B314B3D-60C5-4529-863C-6F7A51C6B96E}"/>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18" name="Audio 17">
            <a:hlinkClick r:id="" action="ppaction://media"/>
            <a:extLst>
              <a:ext uri="{FF2B5EF4-FFF2-40B4-BE49-F238E27FC236}">
                <a16:creationId xmlns:a16="http://schemas.microsoft.com/office/drawing/2014/main" id="{3220559C-58F6-4469-8D98-8527957F09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42810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32540">
        <p15:prstTrans prst="curtains"/>
      </p:transition>
    </mc:Choice>
    <mc:Fallback xmlns="">
      <p:transition spd="slow" advTm="325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spc="15"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Key Factors of the TQM Intervention</a:t>
            </a:r>
            <a:endParaRPr lang="en-US" sz="2800"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12" name="Content Placeholder 11">
            <a:extLst>
              <a:ext uri="{FF2B5EF4-FFF2-40B4-BE49-F238E27FC236}">
                <a16:creationId xmlns:a16="http://schemas.microsoft.com/office/drawing/2014/main" id="{D33680B8-4027-4721-BCF9-31708EEE4175}"/>
              </a:ext>
            </a:extLst>
          </p:cNvPr>
          <p:cNvPicPr>
            <a:picLocks noGrp="1" noChangeAspect="1"/>
          </p:cNvPicPr>
          <p:nvPr>
            <p:ph sz="half" idx="1"/>
          </p:nvPr>
        </p:nvPicPr>
        <p:blipFill>
          <a:blip r:embed="rId5"/>
          <a:stretch>
            <a:fillRect/>
          </a:stretch>
        </p:blipFill>
        <p:spPr>
          <a:xfrm>
            <a:off x="1030016" y="1955410"/>
            <a:ext cx="4878415" cy="4107766"/>
          </a:xfrm>
        </p:spPr>
      </p:pic>
      <p:sp>
        <p:nvSpPr>
          <p:cNvPr id="13" name="TextBox 12">
            <a:extLst>
              <a:ext uri="{FF2B5EF4-FFF2-40B4-BE49-F238E27FC236}">
                <a16:creationId xmlns:a16="http://schemas.microsoft.com/office/drawing/2014/main" id="{507593C8-4E11-4C4B-8645-0EE33D5601C7}"/>
              </a:ext>
            </a:extLst>
          </p:cNvPr>
          <p:cNvSpPr txBox="1"/>
          <p:nvPr/>
        </p:nvSpPr>
        <p:spPr>
          <a:xfrm>
            <a:off x="1030016" y="6035040"/>
            <a:ext cx="4878415"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*https://draminu.com/total-quality-management-principles/</a:t>
            </a:r>
          </a:p>
        </p:txBody>
      </p:sp>
      <p:sp>
        <p:nvSpPr>
          <p:cNvPr id="6" name="Content Placeholder 5">
            <a:extLst>
              <a:ext uri="{FF2B5EF4-FFF2-40B4-BE49-F238E27FC236}">
                <a16:creationId xmlns:a16="http://schemas.microsoft.com/office/drawing/2014/main" id="{2C411B51-582F-4400-8D7F-C81295E31E8C}"/>
              </a:ext>
            </a:extLst>
          </p:cNvPr>
          <p:cNvSpPr>
            <a:spLocks noGrp="1"/>
          </p:cNvSpPr>
          <p:nvPr>
            <p:ph sz="half" idx="2"/>
          </p:nvPr>
        </p:nvSpPr>
        <p:spPr>
          <a:xfrm>
            <a:off x="6172200" y="2588455"/>
            <a:ext cx="5181600" cy="3344936"/>
          </a:xfrm>
        </p:spPr>
        <p:txBody>
          <a:bodyPr>
            <a:normAutofit/>
          </a:bodyPr>
          <a:lstStyle/>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Social-Soft &amp; Technical-Hard Dimensions</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Simultaneous Management</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Organizational Performance</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Quality Management</a:t>
            </a: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Quality Improvement</a:t>
            </a:r>
            <a:endParaRPr lang="en-US" sz="2400" dirty="0">
              <a:solidFill>
                <a:srgbClr val="FFFF00"/>
              </a:solidFill>
              <a:latin typeface="Times New Roman" panose="02020603050405020304" pitchFamily="18" charset="0"/>
              <a:cs typeface="Times New Roman" panose="02020603050405020304" pitchFamily="18" charset="0"/>
            </a:endParaRPr>
          </a:p>
        </p:txBody>
      </p:sp>
      <p:pic>
        <p:nvPicPr>
          <p:cNvPr id="3" name="Audio 2">
            <a:hlinkClick r:id="" action="ppaction://media"/>
            <a:extLst>
              <a:ext uri="{FF2B5EF4-FFF2-40B4-BE49-F238E27FC236}">
                <a16:creationId xmlns:a16="http://schemas.microsoft.com/office/drawing/2014/main" id="{C6CB7762-D824-43DA-988D-5DFDC3B9B0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1169215"/>
      </p:ext>
    </p:extLst>
  </p:cSld>
  <p:clrMapOvr>
    <a:masterClrMapping/>
  </p:clrMapOvr>
  <mc:AlternateContent xmlns:mc="http://schemas.openxmlformats.org/markup-compatibility/2006" xmlns:p14="http://schemas.microsoft.com/office/powerpoint/2010/main">
    <mc:Choice Requires="p14">
      <p:transition spd="slow" p14:dur="4250" advTm="119503">
        <p:circle/>
      </p:transition>
    </mc:Choice>
    <mc:Fallback xmlns="">
      <p:transition spd="slow" advTm="119503">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spc="15"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How Organizations May Choose to Implement These Issues </a:t>
            </a:r>
            <a:endParaRPr lang="en-US" sz="2800"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915CFA20-042A-4C3A-9D6A-60AACA953E8B}"/>
              </a:ext>
            </a:extLst>
          </p:cNvPr>
          <p:cNvPicPr>
            <a:picLocks noGrp="1" noChangeAspect="1"/>
          </p:cNvPicPr>
          <p:nvPr>
            <p:ph sz="half" idx="2"/>
          </p:nvPr>
        </p:nvPicPr>
        <p:blipFill>
          <a:blip r:embed="rId5"/>
          <a:stretch>
            <a:fillRect/>
          </a:stretch>
        </p:blipFill>
        <p:spPr>
          <a:xfrm>
            <a:off x="6316394" y="2067951"/>
            <a:ext cx="5037406" cy="3882683"/>
          </a:xfrm>
          <a:prstGeom prst="rect">
            <a:avLst/>
          </a:prstGeom>
        </p:spPr>
      </p:pic>
      <p:sp>
        <p:nvSpPr>
          <p:cNvPr id="6" name="TextBox 5">
            <a:extLst>
              <a:ext uri="{FF2B5EF4-FFF2-40B4-BE49-F238E27FC236}">
                <a16:creationId xmlns:a16="http://schemas.microsoft.com/office/drawing/2014/main" id="{A930424D-C63F-4A49-9971-92A89EC1535B}"/>
              </a:ext>
            </a:extLst>
          </p:cNvPr>
          <p:cNvSpPr txBox="1"/>
          <p:nvPr/>
        </p:nvSpPr>
        <p:spPr>
          <a:xfrm>
            <a:off x="6316393" y="5950634"/>
            <a:ext cx="5008099" cy="33855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*https://www.istockphoto.com/vector/tqm-total-quality-management-concept-with-keywords-letters-and-icons-flat-vector-gm1126674641-296709374</a:t>
            </a:r>
          </a:p>
        </p:txBody>
      </p:sp>
      <p:sp>
        <p:nvSpPr>
          <p:cNvPr id="4" name="Content Placeholder 3">
            <a:extLst>
              <a:ext uri="{FF2B5EF4-FFF2-40B4-BE49-F238E27FC236}">
                <a16:creationId xmlns:a16="http://schemas.microsoft.com/office/drawing/2014/main" id="{8E74F740-E84B-4538-AEDF-CCEE1A91599F}"/>
              </a:ext>
            </a:extLst>
          </p:cNvPr>
          <p:cNvSpPr>
            <a:spLocks noGrp="1"/>
          </p:cNvSpPr>
          <p:nvPr>
            <p:ph sz="half" idx="1"/>
          </p:nvPr>
        </p:nvSpPr>
        <p:spPr>
          <a:xfrm>
            <a:off x="1294228" y="2729132"/>
            <a:ext cx="4725571" cy="2979176"/>
          </a:xfrm>
        </p:spPr>
        <p:txBody>
          <a:bodyPr/>
          <a:lstStyle/>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Malcolm Bridge Quality Award</a:t>
            </a: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European Foundation for Quality Management Excellence Model</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New Public Management</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15" name="Audio 14">
            <a:hlinkClick r:id="" action="ppaction://media"/>
            <a:extLst>
              <a:ext uri="{FF2B5EF4-FFF2-40B4-BE49-F238E27FC236}">
                <a16:creationId xmlns:a16="http://schemas.microsoft.com/office/drawing/2014/main" id="{35361B8B-4DD2-418A-A985-A9F54BF5F0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51695190"/>
      </p:ext>
    </p:extLst>
  </p:cSld>
  <p:clrMapOvr>
    <a:masterClrMapping/>
  </p:clrMapOvr>
  <mc:AlternateContent xmlns:mc="http://schemas.openxmlformats.org/markup-compatibility/2006" xmlns:p14="http://schemas.microsoft.com/office/powerpoint/2010/main">
    <mc:Choice Requires="p14">
      <p:transition spd="slow" p14:dur="4500" advTm="90634">
        <p14:honeycomb/>
      </p:transition>
    </mc:Choice>
    <mc:Fallback xmlns="">
      <p:transition spd="slow" advTm="9063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pPr>
              <a:lnSpc>
                <a:spcPct val="107000"/>
              </a:lnSpc>
              <a:spcBef>
                <a:spcPts val="0"/>
              </a:spcBef>
              <a:spcAft>
                <a:spcPts val="800"/>
              </a:spcAft>
            </a:pPr>
            <a:r>
              <a:rPr lang="en-US" sz="28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Comparative Outcomes of the TQM Program in Different Settings</a:t>
            </a:r>
            <a:endParaRPr lang="en-US" sz="2800" dirty="0">
              <a:solidFill>
                <a:srgbClr val="FFFF00"/>
              </a:solidFill>
            </a:endParaRPr>
          </a:p>
        </p:txBody>
      </p:sp>
      <p:sp>
        <p:nvSpPr>
          <p:cNvPr id="9" name="TextBox 8">
            <a:extLst>
              <a:ext uri="{FF2B5EF4-FFF2-40B4-BE49-F238E27FC236}">
                <a16:creationId xmlns:a16="http://schemas.microsoft.com/office/drawing/2014/main" id="{21465409-B7CA-41C1-9588-3190D03657B5}"/>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20" name="Content Placeholder 19">
            <a:extLst>
              <a:ext uri="{FF2B5EF4-FFF2-40B4-BE49-F238E27FC236}">
                <a16:creationId xmlns:a16="http://schemas.microsoft.com/office/drawing/2014/main" id="{2D5E7F57-70B1-423F-84C7-389D4AF914A8}"/>
              </a:ext>
            </a:extLst>
          </p:cNvPr>
          <p:cNvPicPr>
            <a:picLocks noGrp="1" noChangeAspect="1"/>
          </p:cNvPicPr>
          <p:nvPr>
            <p:ph sz="half" idx="2"/>
          </p:nvPr>
        </p:nvPicPr>
        <p:blipFill>
          <a:blip r:embed="rId5"/>
          <a:stretch>
            <a:fillRect/>
          </a:stretch>
        </p:blipFill>
        <p:spPr>
          <a:xfrm>
            <a:off x="6281146" y="2019742"/>
            <a:ext cx="4858933" cy="3916824"/>
          </a:xfrm>
        </p:spPr>
      </p:pic>
      <p:sp>
        <p:nvSpPr>
          <p:cNvPr id="15" name="TextBox 14">
            <a:extLst>
              <a:ext uri="{FF2B5EF4-FFF2-40B4-BE49-F238E27FC236}">
                <a16:creationId xmlns:a16="http://schemas.microsoft.com/office/drawing/2014/main" id="{F3A4AC22-298C-4A07-8703-053218F0B9E1}"/>
              </a:ext>
            </a:extLst>
          </p:cNvPr>
          <p:cNvSpPr txBox="1"/>
          <p:nvPr/>
        </p:nvSpPr>
        <p:spPr>
          <a:xfrm>
            <a:off x="6281146" y="5936566"/>
            <a:ext cx="4858933" cy="33855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*https://www.dreamstime.com/royalty-free-stock-photos-total-quality-management-concept-globe-blue-world-map-background-image39549028</a:t>
            </a:r>
          </a:p>
        </p:txBody>
      </p:sp>
      <p:sp>
        <p:nvSpPr>
          <p:cNvPr id="22" name="Content Placeholder 21">
            <a:extLst>
              <a:ext uri="{FF2B5EF4-FFF2-40B4-BE49-F238E27FC236}">
                <a16:creationId xmlns:a16="http://schemas.microsoft.com/office/drawing/2014/main" id="{D46F9CA8-67ED-491A-8211-99A9B9C2A83A}"/>
              </a:ext>
            </a:extLst>
          </p:cNvPr>
          <p:cNvSpPr>
            <a:spLocks noGrp="1"/>
          </p:cNvSpPr>
          <p:nvPr>
            <p:ph sz="half" idx="1"/>
          </p:nvPr>
        </p:nvSpPr>
        <p:spPr>
          <a:xfrm>
            <a:off x="1160866" y="2715064"/>
            <a:ext cx="4858933" cy="3461897"/>
          </a:xfrm>
        </p:spPr>
        <p:txBody>
          <a:bodyPr>
            <a:normAutofit/>
          </a:bodyPr>
          <a:lstStyle/>
          <a:p>
            <a:pPr>
              <a:lnSpc>
                <a:spcPct val="107000"/>
              </a:lnSpc>
              <a:spcBef>
                <a:spcPts val="0"/>
              </a:spcBef>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Educating the Presidency before Training the Organization</a:t>
            </a:r>
          </a:p>
          <a:p>
            <a:pPr>
              <a:lnSpc>
                <a:spcPct val="107000"/>
              </a:lnSpc>
              <a:spcBef>
                <a:spcPts val="0"/>
              </a:spcBef>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Top Management Commitment to Improve Organizational Structure</a:t>
            </a:r>
          </a:p>
          <a:p>
            <a:pPr>
              <a:lnSpc>
                <a:spcPct val="107000"/>
              </a:lnSpc>
              <a:spcBef>
                <a:spcPts val="0"/>
              </a:spcBef>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Resources to Develop a Flexible Intervention Plan</a:t>
            </a: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sz="2800" dirty="0">
              <a:solidFill>
                <a:srgbClr val="FFFF00"/>
              </a:solidFill>
              <a:latin typeface="Times New Roman" panose="020206030504050203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CB529FCF-AB2C-4A4A-9EBE-FD82B12675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77005125"/>
      </p:ext>
    </p:extLst>
  </p:cSld>
  <p:clrMapOvr>
    <a:masterClrMapping/>
  </p:clrMapOvr>
  <mc:AlternateContent xmlns:mc="http://schemas.openxmlformats.org/markup-compatibility/2006" xmlns:p14="http://schemas.microsoft.com/office/powerpoint/2010/main">
    <mc:Choice Requires="p14">
      <p:transition spd="slow" p14:dur="4500" advTm="102615">
        <p14:honeycomb/>
      </p:transition>
    </mc:Choice>
    <mc:Fallback xmlns="">
      <p:transition spd="slow" advTm="10261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a:xfrm>
            <a:off x="838200" y="365125"/>
            <a:ext cx="10515600" cy="1325563"/>
          </a:xfrm>
        </p:spPr>
        <p:txBody>
          <a:bodyPr>
            <a:normAutofit/>
          </a:bodyPr>
          <a:lstStyle/>
          <a:p>
            <a:pPr>
              <a:lnSpc>
                <a:spcPct val="107000"/>
              </a:lnSpc>
              <a:spcBef>
                <a:spcPts val="0"/>
              </a:spcBef>
              <a:spcAft>
                <a:spcPts val="800"/>
              </a:spcAft>
            </a:pPr>
            <a:r>
              <a:rPr lang="en-US" sz="28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Comparative Outcomes of the TQM Program in Different Settings </a:t>
            </a:r>
            <a:r>
              <a:rPr lang="en-US" sz="2800" spc="15"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(continued)</a:t>
            </a:r>
            <a:endParaRPr lang="en-US" sz="2800" dirty="0">
              <a:solidFill>
                <a:srgbClr val="FFFF00"/>
              </a:solidFill>
            </a:endParaRPr>
          </a:p>
        </p:txBody>
      </p:sp>
      <p:sp>
        <p:nvSpPr>
          <p:cNvPr id="9" name="TextBox 8">
            <a:extLst>
              <a:ext uri="{FF2B5EF4-FFF2-40B4-BE49-F238E27FC236}">
                <a16:creationId xmlns:a16="http://schemas.microsoft.com/office/drawing/2014/main" id="{21465409-B7CA-41C1-9588-3190D03657B5}"/>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5DBE6A6-59AF-4322-82AE-CFFB440CE19F}"/>
              </a:ext>
            </a:extLst>
          </p:cNvPr>
          <p:cNvSpPr txBox="1"/>
          <p:nvPr/>
        </p:nvSpPr>
        <p:spPr>
          <a:xfrm>
            <a:off x="838200" y="5936566"/>
            <a:ext cx="5056163" cy="215444"/>
          </a:xfrm>
          <a:prstGeom prst="rect">
            <a:avLst/>
          </a:prstGeom>
          <a:noFill/>
        </p:spPr>
        <p:txBody>
          <a:bodyPr wrap="square" rtlCol="0">
            <a:spAutoFit/>
          </a:bodyPr>
          <a:lstStyle/>
          <a:p>
            <a:pPr algn="ctr"/>
            <a:r>
              <a:rPr lang="en-US" sz="800" dirty="0">
                <a:solidFill>
                  <a:srgbClr val="FFFF00"/>
                </a:solidFill>
              </a:rPr>
              <a:t>*https://padeepz.net/ge6757-total-quality-management-important-questions-regulation-2013-anna-university</a:t>
            </a:r>
          </a:p>
        </p:txBody>
      </p:sp>
      <p:pic>
        <p:nvPicPr>
          <p:cNvPr id="20" name="Content Placeholder 19">
            <a:extLst>
              <a:ext uri="{FF2B5EF4-FFF2-40B4-BE49-F238E27FC236}">
                <a16:creationId xmlns:a16="http://schemas.microsoft.com/office/drawing/2014/main" id="{5E145BD7-C5E3-4786-A25E-AD0B10E89354}"/>
              </a:ext>
            </a:extLst>
          </p:cNvPr>
          <p:cNvPicPr>
            <a:picLocks noGrp="1" noChangeAspect="1"/>
          </p:cNvPicPr>
          <p:nvPr>
            <p:ph sz="half" idx="1"/>
          </p:nvPr>
        </p:nvPicPr>
        <p:blipFill>
          <a:blip r:embed="rId5"/>
          <a:stretch>
            <a:fillRect/>
          </a:stretch>
        </p:blipFill>
        <p:spPr>
          <a:xfrm>
            <a:off x="838200" y="1997612"/>
            <a:ext cx="5056163" cy="3938954"/>
          </a:xfrm>
        </p:spPr>
      </p:pic>
      <p:sp>
        <p:nvSpPr>
          <p:cNvPr id="22" name="Content Placeholder 21">
            <a:extLst>
              <a:ext uri="{FF2B5EF4-FFF2-40B4-BE49-F238E27FC236}">
                <a16:creationId xmlns:a16="http://schemas.microsoft.com/office/drawing/2014/main" id="{E74AAB45-2B24-4FC2-88A8-86009AA0A51E}"/>
              </a:ext>
            </a:extLst>
          </p:cNvPr>
          <p:cNvSpPr>
            <a:spLocks noGrp="1"/>
          </p:cNvSpPr>
          <p:nvPr>
            <p:ph sz="half" idx="2"/>
          </p:nvPr>
        </p:nvSpPr>
        <p:spPr>
          <a:xfrm>
            <a:off x="6172200" y="2827606"/>
            <a:ext cx="5181600" cy="3349356"/>
          </a:xfrm>
        </p:spPr>
        <p:txBody>
          <a:bodyPr>
            <a:normAutofit/>
          </a:bodyPr>
          <a:lstStyle/>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Continuous Improvement </a:t>
            </a: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Business Restructuring </a:t>
            </a: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Collaboration</a:t>
            </a: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Creative Leadership</a:t>
            </a: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Conducive Work Environment</a:t>
            </a:r>
            <a:endParaRPr lang="en-US" sz="2400" dirty="0">
              <a:solidFill>
                <a:srgbClr val="FFFF00"/>
              </a:solidFill>
              <a:latin typeface="Times New Roman" panose="02020603050405020304" pitchFamily="18" charset="0"/>
              <a:cs typeface="Times New Roman" panose="02020603050405020304" pitchFamily="18" charset="0"/>
            </a:endParaRPr>
          </a:p>
        </p:txBody>
      </p:sp>
      <p:pic>
        <p:nvPicPr>
          <p:cNvPr id="4" name="Audio 3">
            <a:hlinkClick r:id="" action="ppaction://media"/>
            <a:extLst>
              <a:ext uri="{FF2B5EF4-FFF2-40B4-BE49-F238E27FC236}">
                <a16:creationId xmlns:a16="http://schemas.microsoft.com/office/drawing/2014/main" id="{E8413566-8434-4CDD-AC72-0D9C79EF16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14199963"/>
      </p:ext>
    </p:extLst>
  </p:cSld>
  <p:clrMapOvr>
    <a:masterClrMapping/>
  </p:clrMapOvr>
  <mc:AlternateContent xmlns:mc="http://schemas.openxmlformats.org/markup-compatibility/2006" xmlns:p14="http://schemas.microsoft.com/office/powerpoint/2010/main">
    <mc:Choice Requires="p14">
      <p:transition spd="slow" p14:dur="4500" advTm="83882">
        <p14:ripple/>
      </p:transition>
    </mc:Choice>
    <mc:Fallback xmlns="">
      <p:transition spd="slow" advTm="838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465409-B7CA-41C1-9588-3190D03657B5}"/>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AF0BE6E-CC76-4AD7-B078-4743CFF7F54F}"/>
              </a:ext>
            </a:extLst>
          </p:cNvPr>
          <p:cNvSpPr txBox="1"/>
          <p:nvPr/>
        </p:nvSpPr>
        <p:spPr>
          <a:xfrm>
            <a:off x="2518611" y="5807242"/>
            <a:ext cx="7283115"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*https://www.6sigma.us/six-sigma-articles/understanding-most-important-elements-of-tqm/</a:t>
            </a:r>
          </a:p>
        </p:txBody>
      </p:sp>
      <p:pic>
        <p:nvPicPr>
          <p:cNvPr id="23" name="Content Placeholder 22">
            <a:extLst>
              <a:ext uri="{FF2B5EF4-FFF2-40B4-BE49-F238E27FC236}">
                <a16:creationId xmlns:a16="http://schemas.microsoft.com/office/drawing/2014/main" id="{78CEDDED-23BF-4FBA-B542-FC46B670A829}"/>
              </a:ext>
            </a:extLst>
          </p:cNvPr>
          <p:cNvPicPr>
            <a:picLocks noGrp="1" noChangeAspect="1"/>
          </p:cNvPicPr>
          <p:nvPr>
            <p:ph sz="half" idx="1"/>
          </p:nvPr>
        </p:nvPicPr>
        <p:blipFill>
          <a:blip r:embed="rId5"/>
          <a:stretch>
            <a:fillRect/>
          </a:stretch>
        </p:blipFill>
        <p:spPr>
          <a:xfrm>
            <a:off x="2518611" y="1331495"/>
            <a:ext cx="7283115" cy="4475747"/>
          </a:xfrm>
        </p:spPr>
      </p:pic>
      <p:pic>
        <p:nvPicPr>
          <p:cNvPr id="2" name="Audio 1">
            <a:hlinkClick r:id="" action="ppaction://media"/>
            <a:extLst>
              <a:ext uri="{FF2B5EF4-FFF2-40B4-BE49-F238E27FC236}">
                <a16:creationId xmlns:a16="http://schemas.microsoft.com/office/drawing/2014/main" id="{A2A05015-2A69-45A6-AEB3-601B9FA5B2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63093"/>
      </p:ext>
    </p:extLst>
  </p:cSld>
  <p:clrMapOvr>
    <a:masterClrMapping/>
  </p:clrMapOvr>
  <mc:AlternateContent xmlns:mc="http://schemas.openxmlformats.org/markup-compatibility/2006" xmlns:p14="http://schemas.microsoft.com/office/powerpoint/2010/main">
    <mc:Choice Requires="p14">
      <p:transition spd="slow" p14:dur="3500" advTm="85363">
        <p:wheel spokes="1"/>
      </p:transition>
    </mc:Choice>
    <mc:Fallback xmlns="">
      <p:transition spd="slow" advTm="85363">
        <p:wheel spokes="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611AA-8ABD-4087-B5F0-8DC1965A2A6A}"/>
              </a:ext>
            </a:extLst>
          </p:cNvPr>
          <p:cNvSpPr>
            <a:spLocks noGrp="1"/>
          </p:cNvSpPr>
          <p:nvPr>
            <p:ph type="title"/>
          </p:nvPr>
        </p:nvSpPr>
        <p:spPr>
          <a:xfrm>
            <a:off x="838200" y="681037"/>
            <a:ext cx="10515600" cy="796071"/>
          </a:xfrm>
        </p:spPr>
        <p:txBody>
          <a:bodyPr>
            <a:normAutofit/>
          </a:bodyPr>
          <a:lstStyle/>
          <a:p>
            <a:pPr algn="ctr"/>
            <a:r>
              <a:rPr lang="en-US" sz="2800" dirty="0">
                <a:solidFill>
                  <a:srgbClr val="FFFF00"/>
                </a:solidFill>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6C6412FB-8AEA-4221-AE05-E8CC4538A734}"/>
              </a:ext>
            </a:extLst>
          </p:cNvPr>
          <p:cNvSpPr>
            <a:spLocks noGrp="1"/>
          </p:cNvSpPr>
          <p:nvPr>
            <p:ph idx="1"/>
          </p:nvPr>
        </p:nvSpPr>
        <p:spPr>
          <a:xfrm>
            <a:off x="838200" y="1603718"/>
            <a:ext cx="10515600" cy="4573246"/>
          </a:xfrm>
        </p:spPr>
        <p:txBody>
          <a:bodyPr>
            <a:normAutofit/>
          </a:bodyPr>
          <a:lstStyle/>
          <a:p>
            <a:pPr marL="457200" indent="-457200">
              <a:lnSpc>
                <a:spcPct val="100000"/>
              </a:lnSpc>
              <a:spcBef>
                <a:spcPts val="0"/>
              </a:spcBef>
              <a:buNone/>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Mateos-Ronco, A. &amp; Mezquida, J.M.H. (2018). Developing a performance management model for the implementation of TQM practices in public education centres. </a:t>
            </a:r>
            <a:r>
              <a:rPr lang="en-US" sz="1800" i="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Total Quality Management, 29</a:t>
            </a: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(5), 546 – 579. </a:t>
            </a:r>
            <a:r>
              <a:rPr lang="en-US" sz="1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https://doi.org/10.1080/14783363.20161216309</a:t>
            </a:r>
            <a:endPar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0000"/>
              </a:lnSpc>
              <a:spcBef>
                <a:spcPts val="0"/>
              </a:spcBef>
              <a:buNone/>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Naumova-Mihajlovska, K.H. (2016). Opportunities for TQM training in associations of organic producers in Republic of Macedonia. </a:t>
            </a:r>
            <a:r>
              <a:rPr lang="en-US" sz="1800" i="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Economic Development, 3</a:t>
            </a: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 192 – 207.</a:t>
            </a:r>
          </a:p>
          <a:p>
            <a:pPr marL="457200" indent="-457200">
              <a:lnSpc>
                <a:spcPct val="100000"/>
              </a:lnSpc>
              <a:spcBef>
                <a:spcPts val="0"/>
              </a:spcBef>
              <a:buNone/>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Nguyen, V.C. &amp; Chau, N.T. (2017). Research framework for the impact of total quality management on competitive advantage: the mediating role of innovation performance. </a:t>
            </a:r>
            <a:r>
              <a:rPr lang="en-US" sz="1800" i="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Review of International Business &amp; Strategy, 27</a:t>
            </a: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(3), 335 – 351. doi: 10.1108/RIBS-02-2017-0016</a:t>
            </a:r>
          </a:p>
          <a:p>
            <a:pPr marL="457200" indent="-457200">
              <a:lnSpc>
                <a:spcPct val="100000"/>
              </a:lnSpc>
              <a:spcBef>
                <a:spcPts val="0"/>
              </a:spcBef>
              <a:buNone/>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van Schoten, S., de Blok, C., Spreeuwenberg, P., Groenewegen, P., &amp; Wagner, C. (2016). The EFQM Model as a framework for total quality management in healthcare: results of a longitudinal quantitative study. </a:t>
            </a:r>
            <a:r>
              <a:rPr lang="en-US" sz="1800" i="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International Journal of Operations &amp; Production Management, 36</a:t>
            </a: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(8), 901 - 922. doi: 10.1108/IJOPM-03-2015-0139</a:t>
            </a:r>
          </a:p>
          <a:p>
            <a:pPr marL="457200" indent="-457200">
              <a:lnSpc>
                <a:spcPct val="100000"/>
              </a:lnSpc>
              <a:spcBef>
                <a:spcPts val="0"/>
              </a:spcBef>
              <a:buNone/>
            </a:pP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Yadav, R. (2015). A roadmap for implementing total quality management practices in medium enterprises. </a:t>
            </a:r>
            <a:r>
              <a:rPr lang="en-US" sz="1800" i="1"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The IUP Journal of Operations Management, XIV</a:t>
            </a:r>
            <a:r>
              <a:rPr lang="en-US" sz="1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(4), 7 - 23.</a:t>
            </a:r>
          </a:p>
        </p:txBody>
      </p:sp>
      <p:sp>
        <p:nvSpPr>
          <p:cNvPr id="6" name="TextBox 5">
            <a:extLst>
              <a:ext uri="{FF2B5EF4-FFF2-40B4-BE49-F238E27FC236}">
                <a16:creationId xmlns:a16="http://schemas.microsoft.com/office/drawing/2014/main" id="{5A3AF295-CAE2-4817-9D56-C357B4CAB206}"/>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796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advTm="6934">
        <p15:prstTrans prst="airplane"/>
      </p:transition>
    </mc:Choice>
    <mc:Fallback xmlns="">
      <p:transition spd="slow" advTm="6934">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A3AF295-CAE2-4817-9D56-C357B4CAB206}"/>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8272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5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D68ACBA-6356-423B-B1AC-88E487990BC5}"/>
              </a:ext>
            </a:extLst>
          </p:cNvPr>
          <p:cNvSpPr>
            <a:spLocks noGrp="1"/>
          </p:cNvSpPr>
          <p:nvPr>
            <p:ph sz="half" idx="2"/>
          </p:nvPr>
        </p:nvSpPr>
        <p:spPr>
          <a:xfrm>
            <a:off x="6446094" y="2771335"/>
            <a:ext cx="4653315" cy="3405627"/>
          </a:xfrm>
        </p:spPr>
        <p:txBody>
          <a:bodyPr>
            <a:normAutofit/>
          </a:bodyPr>
          <a:lstStyle/>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Integrative Management Philosophy</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Continuous Improvement</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Contextual Variable Choices</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Customer-Oriented Relationships</a:t>
            </a:r>
            <a:endParaRPr lang="en-US"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17" name="Content Placeholder 16">
            <a:extLst>
              <a:ext uri="{FF2B5EF4-FFF2-40B4-BE49-F238E27FC236}">
                <a16:creationId xmlns:a16="http://schemas.microsoft.com/office/drawing/2014/main" id="{4612F9DC-9F1A-48C4-AF2E-4769BBF4C360}"/>
              </a:ext>
            </a:extLst>
          </p:cNvPr>
          <p:cNvPicPr>
            <a:picLocks noGrp="1" noChangeAspect="1"/>
          </p:cNvPicPr>
          <p:nvPr>
            <p:ph sz="half" idx="1"/>
          </p:nvPr>
        </p:nvPicPr>
        <p:blipFill>
          <a:blip r:embed="rId5"/>
          <a:stretch>
            <a:fillRect/>
          </a:stretch>
        </p:blipFill>
        <p:spPr>
          <a:xfrm>
            <a:off x="975147" y="1575583"/>
            <a:ext cx="5181600" cy="4367456"/>
          </a:xfrm>
        </p:spPr>
      </p:pic>
      <p:sp>
        <p:nvSpPr>
          <p:cNvPr id="18" name="TextBox 17">
            <a:extLst>
              <a:ext uri="{FF2B5EF4-FFF2-40B4-BE49-F238E27FC236}">
                <a16:creationId xmlns:a16="http://schemas.microsoft.com/office/drawing/2014/main" id="{24EAB3C9-ADF2-442D-8583-99B6FD35C4D3}"/>
              </a:ext>
            </a:extLst>
          </p:cNvPr>
          <p:cNvSpPr txBox="1"/>
          <p:nvPr/>
        </p:nvSpPr>
        <p:spPr>
          <a:xfrm>
            <a:off x="975147" y="5943038"/>
            <a:ext cx="4907705"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*https://www.colourbox.com/vector/tqm-total-quality-management-vector-35136810</a:t>
            </a:r>
          </a:p>
        </p:txBody>
      </p:sp>
      <p:sp>
        <p:nvSpPr>
          <p:cNvPr id="12" name="Title 1">
            <a:extLst>
              <a:ext uri="{FF2B5EF4-FFF2-40B4-BE49-F238E27FC236}">
                <a16:creationId xmlns:a16="http://schemas.microsoft.com/office/drawing/2014/main" id="{1E1362C9-5D3B-4245-A284-F647E6FCF033}"/>
              </a:ext>
            </a:extLst>
          </p:cNvPr>
          <p:cNvSpPr>
            <a:spLocks noGrp="1"/>
          </p:cNvSpPr>
          <p:nvPr>
            <p:ph type="title"/>
          </p:nvPr>
        </p:nvSpPr>
        <p:spPr>
          <a:xfrm>
            <a:off x="838200" y="365125"/>
            <a:ext cx="10515600" cy="1210457"/>
          </a:xfrm>
        </p:spPr>
        <p:txBody>
          <a:bodyPr>
            <a:normAutofit/>
          </a:bodyPr>
          <a:lstStyle/>
          <a:p>
            <a:r>
              <a:rPr lang="en-US" sz="28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Total Quality Management (TQM)</a:t>
            </a:r>
            <a:endParaRPr lang="en-US" sz="3200" dirty="0">
              <a:solidFill>
                <a:srgbClr val="FFFF00"/>
              </a:solidFill>
              <a:latin typeface="Times New Roman" panose="02020603050405020304" pitchFamily="18" charset="0"/>
              <a:cs typeface="Times New Roman" panose="02020603050405020304" pitchFamily="18" charset="0"/>
            </a:endParaRPr>
          </a:p>
        </p:txBody>
      </p:sp>
      <p:pic>
        <p:nvPicPr>
          <p:cNvPr id="10" name="Audio 9">
            <a:hlinkClick r:id="" action="ppaction://media"/>
            <a:extLst>
              <a:ext uri="{FF2B5EF4-FFF2-40B4-BE49-F238E27FC236}">
                <a16:creationId xmlns:a16="http://schemas.microsoft.com/office/drawing/2014/main" id="{DBB3E7AE-34F7-44FB-9F1D-8D4A1ED9E8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65927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advTm="86621">
        <p15:prstTrans prst="origami"/>
      </p:transition>
    </mc:Choice>
    <mc:Fallback xmlns="">
      <p:transition spd="slow" advTm="866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spc="15"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Total Quality Management in Three Applied Settings</a:t>
            </a:r>
            <a:endParaRPr lang="en-US" sz="3200"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81CC1A4B-BF3F-4D19-8924-712F053C978E}"/>
              </a:ext>
            </a:extLst>
          </p:cNvPr>
          <p:cNvSpPr>
            <a:spLocks noGrp="1"/>
          </p:cNvSpPr>
          <p:nvPr>
            <p:ph sz="half" idx="1"/>
          </p:nvPr>
        </p:nvSpPr>
        <p:spPr>
          <a:xfrm>
            <a:off x="838200" y="2194560"/>
            <a:ext cx="5181600" cy="3572748"/>
          </a:xfrm>
        </p:spPr>
        <p:txBody>
          <a:bodyPr>
            <a:normAutofit/>
          </a:bodyPr>
          <a:lstStyle/>
          <a:p>
            <a:pPr marL="457200" indent="-457200">
              <a:buFont typeface="+mj-lt"/>
              <a:buAutoNum type="arabicPeriod"/>
            </a:pPr>
            <a:r>
              <a:rPr lang="en-US" sz="2400" dirty="0">
                <a:solidFill>
                  <a:srgbClr val="FFFF00"/>
                </a:solidFill>
                <a:latin typeface="Times New Roman" panose="02020603050405020304" pitchFamily="18" charset="0"/>
                <a:cs typeface="Times New Roman" panose="02020603050405020304" pitchFamily="18" charset="0"/>
              </a:rPr>
              <a:t>A Roadmap for Implementing TQM Practices in Medium Enterprises</a:t>
            </a:r>
          </a:p>
          <a:p>
            <a:pPr marL="457200" indent="-457200">
              <a:buFont typeface="+mj-lt"/>
              <a:buAutoNum type="arabicPeriod"/>
            </a:pPr>
            <a:r>
              <a:rPr lang="en-US" sz="2400" dirty="0">
                <a:solidFill>
                  <a:srgbClr val="FFFF00"/>
                </a:solidFill>
                <a:latin typeface="Times New Roman" panose="02020603050405020304" pitchFamily="18" charset="0"/>
                <a:cs typeface="Times New Roman" panose="02020603050405020304" pitchFamily="18" charset="0"/>
              </a:rPr>
              <a:t>Developing a Performance Management Model for the Implementation of TQM practices in Public Education Centres</a:t>
            </a:r>
          </a:p>
          <a:p>
            <a:pPr marL="457200" indent="-457200">
              <a:buFont typeface="+mj-lt"/>
              <a:buAutoNum type="arabicPeriod"/>
            </a:pPr>
            <a:r>
              <a:rPr lang="en-US" sz="2400" dirty="0">
                <a:solidFill>
                  <a:srgbClr val="FFFF00"/>
                </a:solidFill>
                <a:latin typeface="Times New Roman" panose="02020603050405020304" pitchFamily="18" charset="0"/>
                <a:cs typeface="Times New Roman" panose="02020603050405020304" pitchFamily="18" charset="0"/>
              </a:rPr>
              <a:t>Opportunities for TQM training in Associations of Organic Producers in Republic of Macedonia</a:t>
            </a:r>
          </a:p>
        </p:txBody>
      </p:sp>
      <p:pic>
        <p:nvPicPr>
          <p:cNvPr id="9" name="Content Placeholder 8">
            <a:extLst>
              <a:ext uri="{FF2B5EF4-FFF2-40B4-BE49-F238E27FC236}">
                <a16:creationId xmlns:a16="http://schemas.microsoft.com/office/drawing/2014/main" id="{A1D8CAAB-57CC-49F4-989B-3A1D68313EA9}"/>
              </a:ext>
            </a:extLst>
          </p:cNvPr>
          <p:cNvPicPr>
            <a:picLocks noGrp="1" noChangeAspect="1"/>
          </p:cNvPicPr>
          <p:nvPr>
            <p:ph sz="half" idx="2"/>
          </p:nvPr>
        </p:nvPicPr>
        <p:blipFill>
          <a:blip r:embed="rId5"/>
          <a:stretch>
            <a:fillRect/>
          </a:stretch>
        </p:blipFill>
        <p:spPr>
          <a:xfrm>
            <a:off x="6217699" y="1875840"/>
            <a:ext cx="5090601" cy="3981033"/>
          </a:xfrm>
        </p:spPr>
      </p:pic>
      <p:sp>
        <p:nvSpPr>
          <p:cNvPr id="12" name="TextBox 11">
            <a:extLst>
              <a:ext uri="{FF2B5EF4-FFF2-40B4-BE49-F238E27FC236}">
                <a16:creationId xmlns:a16="http://schemas.microsoft.com/office/drawing/2014/main" id="{D437FCCF-B652-403D-BEED-6DA02510B302}"/>
              </a:ext>
            </a:extLst>
          </p:cNvPr>
          <p:cNvSpPr txBox="1"/>
          <p:nvPr/>
        </p:nvSpPr>
        <p:spPr>
          <a:xfrm>
            <a:off x="6217699" y="5856873"/>
            <a:ext cx="5090601"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*https://www.skillrary.com/blogs/read/total-quality-management</a:t>
            </a:r>
          </a:p>
        </p:txBody>
      </p:sp>
      <p:pic>
        <p:nvPicPr>
          <p:cNvPr id="13" name="Audio 12">
            <a:hlinkClick r:id="" action="ppaction://media"/>
            <a:extLst>
              <a:ext uri="{FF2B5EF4-FFF2-40B4-BE49-F238E27FC236}">
                <a16:creationId xmlns:a16="http://schemas.microsoft.com/office/drawing/2014/main" id="{5390F7BF-DD3B-471C-9A5A-4118FE902E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79817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123046">
        <p15:prstTrans prst="airplane"/>
      </p:transition>
    </mc:Choice>
    <mc:Fallback xmlns="">
      <p:transition spd="slow" advTm="1230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dirty="0">
                <a:solidFill>
                  <a:srgbClr val="FFFF00"/>
                </a:solidFill>
                <a:latin typeface="Times New Roman" panose="02020603050405020304" pitchFamily="18" charset="0"/>
                <a:cs typeface="Times New Roman" panose="02020603050405020304" pitchFamily="18" charset="0"/>
              </a:rPr>
              <a:t>A Roadmap for Implementing TQM Practices in Medium Enterprises</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65912A07-AB87-48D3-967D-870C27EC6990}"/>
              </a:ext>
            </a:extLst>
          </p:cNvPr>
          <p:cNvSpPr>
            <a:spLocks noGrp="1"/>
          </p:cNvSpPr>
          <p:nvPr>
            <p:ph sz="half" idx="2"/>
          </p:nvPr>
        </p:nvSpPr>
        <p:spPr>
          <a:xfrm>
            <a:off x="6172200" y="2588455"/>
            <a:ext cx="5181600" cy="3348112"/>
          </a:xfrm>
        </p:spPr>
        <p:txBody>
          <a:bodyPr>
            <a:normAutofit/>
          </a:bodyPr>
          <a:lstStyle/>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Top Management Commitment</a:t>
            </a:r>
          </a:p>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Development of Mission, Vision, &amp; Quality Plan</a:t>
            </a:r>
          </a:p>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Development of Implementation Plan</a:t>
            </a:r>
          </a:p>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Ask for Total Involvement by All</a:t>
            </a:r>
          </a:p>
        </p:txBody>
      </p:sp>
      <p:pic>
        <p:nvPicPr>
          <p:cNvPr id="1026" name="Picture 2" descr="What is Total Quality Management? 3 Processes You Need to Understand">
            <a:extLst>
              <a:ext uri="{FF2B5EF4-FFF2-40B4-BE49-F238E27FC236}">
                <a16:creationId xmlns:a16="http://schemas.microsoft.com/office/drawing/2014/main" id="{9E7BFF6F-4BA7-447B-A921-DD228DC774A9}"/>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942534" y="1927274"/>
            <a:ext cx="4951829" cy="38967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25D9BF7-3350-4987-AE42-7158D5A6A3B8}"/>
              </a:ext>
            </a:extLst>
          </p:cNvPr>
          <p:cNvSpPr txBox="1"/>
          <p:nvPr/>
        </p:nvSpPr>
        <p:spPr>
          <a:xfrm>
            <a:off x="942534" y="5824026"/>
            <a:ext cx="4951829"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*https://blog.capterra.com/what-is-total-quality-management/</a:t>
            </a:r>
          </a:p>
        </p:txBody>
      </p:sp>
      <p:pic>
        <p:nvPicPr>
          <p:cNvPr id="6" name="Audio 5">
            <a:hlinkClick r:id="" action="ppaction://media"/>
            <a:extLst>
              <a:ext uri="{FF2B5EF4-FFF2-40B4-BE49-F238E27FC236}">
                <a16:creationId xmlns:a16="http://schemas.microsoft.com/office/drawing/2014/main" id="{83CEEE81-00F7-4CCD-94E1-01188D4D542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33679"/>
      </p:ext>
    </p:extLst>
  </p:cSld>
  <p:clrMapOvr>
    <a:masterClrMapping/>
  </p:clrMapOvr>
  <mc:AlternateContent xmlns:mc="http://schemas.openxmlformats.org/markup-compatibility/2006" xmlns:p14="http://schemas.microsoft.com/office/powerpoint/2010/main">
    <mc:Choice Requires="p14">
      <p:transition spd="slow" p14:dur="4000" advTm="116112">
        <p14:glitter pattern="hexagon"/>
      </p:transition>
    </mc:Choice>
    <mc:Fallback xmlns="">
      <p:transition spd="slow" advTm="1161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a:xfrm>
            <a:off x="838200" y="661182"/>
            <a:ext cx="10515600" cy="1029506"/>
          </a:xfrm>
        </p:spPr>
        <p:txBody>
          <a:bodyPr>
            <a:normAutofit/>
          </a:bodyPr>
          <a:lstStyle/>
          <a:p>
            <a:r>
              <a:rPr lang="en-US" sz="2800" dirty="0">
                <a:solidFill>
                  <a:srgbClr val="FFFF00"/>
                </a:solidFill>
                <a:latin typeface="Times New Roman" panose="02020603050405020304" pitchFamily="18" charset="0"/>
                <a:cs typeface="Times New Roman" panose="02020603050405020304" pitchFamily="18" charset="0"/>
              </a:rPr>
              <a:t>A Roadmap for Implementing TQM Practices in Medium Enterprises (continued)</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81CC1A4B-BF3F-4D19-8924-712F053C978E}"/>
              </a:ext>
            </a:extLst>
          </p:cNvPr>
          <p:cNvSpPr>
            <a:spLocks noGrp="1"/>
          </p:cNvSpPr>
          <p:nvPr>
            <p:ph sz="half" idx="1"/>
          </p:nvPr>
        </p:nvSpPr>
        <p:spPr>
          <a:xfrm>
            <a:off x="1134792" y="2574387"/>
            <a:ext cx="5083127" cy="3038621"/>
          </a:xfrm>
        </p:spPr>
        <p:txBody>
          <a:bodyPr>
            <a:normAutofit/>
          </a:bodyPr>
          <a:lstStyle/>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Establishment of Education &amp; Training Programs</a:t>
            </a:r>
          </a:p>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Start Implementation Phase</a:t>
            </a:r>
          </a:p>
          <a:p>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Maintaining the Implementation Effort with Continuous Improvement</a:t>
            </a:r>
          </a:p>
          <a:p>
            <a:pPr marL="0" indent="0">
              <a:buNone/>
            </a:pP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0"/>
              </a:spcBef>
              <a:buSzPts val="1000"/>
            </a:pP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Content Placeholder 8">
            <a:extLst>
              <a:ext uri="{FF2B5EF4-FFF2-40B4-BE49-F238E27FC236}">
                <a16:creationId xmlns:a16="http://schemas.microsoft.com/office/drawing/2014/main" id="{2E3A2BED-1DFC-46B4-8135-D61587F57C97}"/>
              </a:ext>
            </a:extLst>
          </p:cNvPr>
          <p:cNvPicPr>
            <a:picLocks noGrp="1" noChangeAspect="1"/>
          </p:cNvPicPr>
          <p:nvPr>
            <p:ph sz="half" idx="2"/>
          </p:nvPr>
        </p:nvPicPr>
        <p:blipFill>
          <a:blip r:embed="rId5"/>
          <a:stretch>
            <a:fillRect/>
          </a:stretch>
        </p:blipFill>
        <p:spPr>
          <a:xfrm>
            <a:off x="6499275" y="1885071"/>
            <a:ext cx="4557932" cy="3868615"/>
          </a:xfrm>
        </p:spPr>
      </p:pic>
      <p:sp>
        <p:nvSpPr>
          <p:cNvPr id="10" name="TextBox 9">
            <a:extLst>
              <a:ext uri="{FF2B5EF4-FFF2-40B4-BE49-F238E27FC236}">
                <a16:creationId xmlns:a16="http://schemas.microsoft.com/office/drawing/2014/main" id="{7F5B396A-FF49-4D38-A62F-8B7EBE4C8887}"/>
              </a:ext>
            </a:extLst>
          </p:cNvPr>
          <p:cNvSpPr txBox="1"/>
          <p:nvPr/>
        </p:nvSpPr>
        <p:spPr>
          <a:xfrm>
            <a:off x="6499275" y="5753686"/>
            <a:ext cx="4557932" cy="33855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*https://www.vectorstock.com/royalty-free-vector/tqm-total-quality-management-concept-with-big-vector-28061173</a:t>
            </a:r>
          </a:p>
        </p:txBody>
      </p:sp>
      <p:pic>
        <p:nvPicPr>
          <p:cNvPr id="3" name="Audio 2">
            <a:hlinkClick r:id="" action="ppaction://media"/>
            <a:extLst>
              <a:ext uri="{FF2B5EF4-FFF2-40B4-BE49-F238E27FC236}">
                <a16:creationId xmlns:a16="http://schemas.microsoft.com/office/drawing/2014/main" id="{DAEF519C-50E7-4474-975B-9147971462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02649667"/>
      </p:ext>
    </p:extLst>
  </p:cSld>
  <p:clrMapOvr>
    <a:masterClrMapping/>
  </p:clrMapOvr>
  <mc:AlternateContent xmlns:mc="http://schemas.openxmlformats.org/markup-compatibility/2006" xmlns:p14="http://schemas.microsoft.com/office/powerpoint/2010/main">
    <mc:Choice Requires="p14">
      <p:transition spd="slow" p14:dur="4000" advTm="127955">
        <p14:glitter pattern="hexagon"/>
      </p:transition>
    </mc:Choice>
    <mc:Fallback xmlns="">
      <p:transition spd="slow" advTm="12795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dirty="0">
                <a:solidFill>
                  <a:srgbClr val="FFFF00"/>
                </a:solidFill>
                <a:latin typeface="Times New Roman" panose="02020603050405020304" pitchFamily="18" charset="0"/>
                <a:cs typeface="Times New Roman" panose="02020603050405020304" pitchFamily="18" charset="0"/>
              </a:rPr>
              <a:t>Developing a Performance Management Model for the Implementation of TQM practices in Public Education Centres</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8" name="Content Placeholder 2">
            <a:extLst>
              <a:ext uri="{FF2B5EF4-FFF2-40B4-BE49-F238E27FC236}">
                <a16:creationId xmlns:a16="http://schemas.microsoft.com/office/drawing/2014/main" id="{3274C35D-0A11-407A-80B9-82EB757E413A}"/>
              </a:ext>
            </a:extLst>
          </p:cNvPr>
          <p:cNvPicPr>
            <a:picLocks noGrp="1" noChangeAspect="1"/>
          </p:cNvPicPr>
          <p:nvPr>
            <p:ph sz="half" idx="1"/>
          </p:nvPr>
        </p:nvPicPr>
        <p:blipFill>
          <a:blip r:embed="rId5"/>
          <a:stretch>
            <a:fillRect/>
          </a:stretch>
        </p:blipFill>
        <p:spPr>
          <a:xfrm>
            <a:off x="1090982" y="1943715"/>
            <a:ext cx="4928818" cy="3936579"/>
          </a:xfrm>
          <a:prstGeom prst="rect">
            <a:avLst/>
          </a:prstGeom>
        </p:spPr>
      </p:pic>
      <p:sp>
        <p:nvSpPr>
          <p:cNvPr id="3" name="TextBox 2">
            <a:extLst>
              <a:ext uri="{FF2B5EF4-FFF2-40B4-BE49-F238E27FC236}">
                <a16:creationId xmlns:a16="http://schemas.microsoft.com/office/drawing/2014/main" id="{AF8AAB62-38E1-4A3D-952F-FB73CEC338E4}"/>
              </a:ext>
            </a:extLst>
          </p:cNvPr>
          <p:cNvSpPr txBox="1"/>
          <p:nvPr/>
        </p:nvSpPr>
        <p:spPr>
          <a:xfrm>
            <a:off x="1090981" y="5880294"/>
            <a:ext cx="4928818"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*https://iselglobal.com/2019/04/total-quality-management-tqm-importance/</a:t>
            </a:r>
          </a:p>
        </p:txBody>
      </p:sp>
      <p:sp>
        <p:nvSpPr>
          <p:cNvPr id="5" name="Content Placeholder 4">
            <a:extLst>
              <a:ext uri="{FF2B5EF4-FFF2-40B4-BE49-F238E27FC236}">
                <a16:creationId xmlns:a16="http://schemas.microsoft.com/office/drawing/2014/main" id="{B2294527-5AC3-4B1A-8DFF-C4E8A54F9B4A}"/>
              </a:ext>
            </a:extLst>
          </p:cNvPr>
          <p:cNvSpPr>
            <a:spLocks noGrp="1"/>
          </p:cNvSpPr>
          <p:nvPr>
            <p:ph sz="half" idx="2"/>
          </p:nvPr>
        </p:nvSpPr>
        <p:spPr>
          <a:xfrm>
            <a:off x="6172200" y="2813538"/>
            <a:ext cx="5053818" cy="3245334"/>
          </a:xfrm>
        </p:spPr>
        <p:txBody>
          <a:bodyPr>
            <a:normAutofit/>
          </a:bodyPr>
          <a:lstStyle/>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European Foundation for Quality Management</a:t>
            </a: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Real Cause-and-Effect Relationships</a:t>
            </a:r>
          </a:p>
          <a:p>
            <a:pPr marR="0" lvl="0">
              <a:lnSpc>
                <a:spcPct val="107000"/>
              </a:lnSpc>
              <a:spcBef>
                <a:spcPts val="0"/>
              </a:spcBef>
              <a:spcAft>
                <a:spcPts val="0"/>
              </a:spcAft>
            </a:pPr>
            <a:r>
              <a:rPr lang="en-US" sz="2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Delphi Method</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Balanced Score Card</a:t>
            </a:r>
          </a:p>
        </p:txBody>
      </p:sp>
      <p:pic>
        <p:nvPicPr>
          <p:cNvPr id="7" name="Audio 6">
            <a:hlinkClick r:id="" action="ppaction://media"/>
            <a:extLst>
              <a:ext uri="{FF2B5EF4-FFF2-40B4-BE49-F238E27FC236}">
                <a16:creationId xmlns:a16="http://schemas.microsoft.com/office/drawing/2014/main" id="{D78558E4-D3F0-4363-8E31-59B64A91D49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39532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advTm="93940">
        <p15:prstTrans prst="fallOver"/>
      </p:transition>
    </mc:Choice>
    <mc:Fallback xmlns="">
      <p:transition spd="slow" advTm="939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dirty="0">
                <a:solidFill>
                  <a:srgbClr val="FFFF00"/>
                </a:solidFill>
                <a:latin typeface="Times New Roman" panose="02020603050405020304" pitchFamily="18" charset="0"/>
                <a:cs typeface="Times New Roman" panose="02020603050405020304" pitchFamily="18" charset="0"/>
              </a:rPr>
              <a:t>Developing a Performance Management Model for the Implementation of TQM practices in Public Education Centres (continued)</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0A9DA02D-D74E-400E-9E1F-4D47C67A4B66}"/>
              </a:ext>
            </a:extLst>
          </p:cNvPr>
          <p:cNvPicPr>
            <a:picLocks noGrp="1" noChangeAspect="1"/>
          </p:cNvPicPr>
          <p:nvPr>
            <p:ph sz="half" idx="2"/>
          </p:nvPr>
        </p:nvPicPr>
        <p:blipFill>
          <a:blip r:embed="rId5"/>
          <a:stretch>
            <a:fillRect/>
          </a:stretch>
        </p:blipFill>
        <p:spPr>
          <a:xfrm>
            <a:off x="6424981" y="1943715"/>
            <a:ext cx="4676037" cy="4115157"/>
          </a:xfrm>
        </p:spPr>
      </p:pic>
      <p:sp>
        <p:nvSpPr>
          <p:cNvPr id="7" name="TextBox 6">
            <a:extLst>
              <a:ext uri="{FF2B5EF4-FFF2-40B4-BE49-F238E27FC236}">
                <a16:creationId xmlns:a16="http://schemas.microsoft.com/office/drawing/2014/main" id="{D764B9D8-C55A-4A1A-B850-A37EFB9DA75B}"/>
              </a:ext>
            </a:extLst>
          </p:cNvPr>
          <p:cNvSpPr txBox="1"/>
          <p:nvPr/>
        </p:nvSpPr>
        <p:spPr>
          <a:xfrm>
            <a:off x="6424982" y="6058872"/>
            <a:ext cx="4676036" cy="215444"/>
          </a:xfrm>
          <a:prstGeom prst="rect">
            <a:avLst/>
          </a:prstGeom>
          <a:noFill/>
        </p:spPr>
        <p:txBody>
          <a:bodyPr wrap="square" rtlCol="0">
            <a:spAutoFit/>
          </a:bodyPr>
          <a:lstStyle/>
          <a:p>
            <a:pPr algn="ctr"/>
            <a:r>
              <a:rPr lang="en-US" sz="800">
                <a:solidFill>
                  <a:srgbClr val="FFFF00"/>
                </a:solidFill>
                <a:latin typeface="Times New Roman" panose="02020603050405020304" pitchFamily="18" charset="0"/>
                <a:cs typeface="Times New Roman" panose="02020603050405020304" pitchFamily="18" charset="0"/>
              </a:rPr>
              <a:t>*https://www.educba.com/total-quality-management-principles/</a:t>
            </a:r>
            <a:endParaRPr lang="en-US" sz="800" dirty="0">
              <a:solidFill>
                <a:srgbClr val="FFFF00"/>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452D3AC2-C7B7-4C2A-845E-7D45651B5AEF}"/>
              </a:ext>
            </a:extLst>
          </p:cNvPr>
          <p:cNvSpPr>
            <a:spLocks noGrp="1"/>
          </p:cNvSpPr>
          <p:nvPr>
            <p:ph sz="half" idx="1"/>
          </p:nvPr>
        </p:nvSpPr>
        <p:spPr>
          <a:xfrm>
            <a:off x="1477108" y="2504049"/>
            <a:ext cx="4542691" cy="3554823"/>
          </a:xfrm>
        </p:spPr>
        <p:txBody>
          <a:bodyPr>
            <a:normAutofit/>
          </a:bodyPr>
          <a:lstStyle/>
          <a:p>
            <a:pPr marL="0" marR="0" indent="0">
              <a:lnSpc>
                <a:spcPct val="107000"/>
              </a:lnSpc>
              <a:spcBef>
                <a:spcPts val="0"/>
              </a:spcBef>
              <a:spcAft>
                <a:spcPts val="0"/>
              </a:spcAft>
              <a:buNone/>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Welfare Assets</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Four Strategic BSC Perspectives</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ts val="0"/>
              </a:spcBef>
            </a:pPr>
            <a:r>
              <a:rPr lang="en-US"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Financial</a:t>
            </a:r>
            <a:endParaRPr lang="en-US"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ts val="0"/>
              </a:spcBef>
            </a:pPr>
            <a:r>
              <a:rPr lang="en-US"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Customer</a:t>
            </a:r>
            <a:endParaRPr lang="en-US"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ts val="0"/>
              </a:spcBef>
            </a:pPr>
            <a:r>
              <a:rPr lang="en-US"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Internal Process</a:t>
            </a:r>
            <a:endParaRPr lang="en-US"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Bef>
                <a:spcPts val="0"/>
              </a:spcBef>
            </a:pPr>
            <a:r>
              <a:rPr lang="en-US"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Learning and Growth</a:t>
            </a:r>
            <a:endParaRPr lang="en-US"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Vocational Skills</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solidFill>
                <a:srgbClr val="FFFF00"/>
              </a:solidFill>
              <a:latin typeface="Times New Roman" panose="02020603050405020304" pitchFamily="18" charset="0"/>
              <a:cs typeface="Times New Roman" panose="02020603050405020304" pitchFamily="18" charset="0"/>
            </a:endParaRPr>
          </a:p>
          <a:p>
            <a:pPr marL="0" indent="0">
              <a:buNone/>
            </a:pPr>
            <a:endParaRPr lang="en-US" sz="2400" dirty="0">
              <a:solidFill>
                <a:srgbClr val="FFFF00"/>
              </a:solidFill>
              <a:latin typeface="Times New Roman" panose="02020603050405020304" pitchFamily="18" charset="0"/>
              <a:cs typeface="Times New Roman" panose="02020603050405020304" pitchFamily="18" charset="0"/>
            </a:endParaRPr>
          </a:p>
        </p:txBody>
      </p:sp>
      <p:pic>
        <p:nvPicPr>
          <p:cNvPr id="8" name="Audio 7">
            <a:hlinkClick r:id="" action="ppaction://media"/>
            <a:extLst>
              <a:ext uri="{FF2B5EF4-FFF2-40B4-BE49-F238E27FC236}">
                <a16:creationId xmlns:a16="http://schemas.microsoft.com/office/drawing/2014/main" id="{DE778CD4-AF37-409E-982B-394DB3CF06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79402458"/>
      </p:ext>
    </p:extLst>
  </p:cSld>
  <p:clrMapOvr>
    <a:masterClrMapping/>
  </p:clrMapOvr>
  <mc:AlternateContent xmlns:mc="http://schemas.openxmlformats.org/markup-compatibility/2006" xmlns:p14="http://schemas.microsoft.com/office/powerpoint/2010/main">
    <mc:Choice Requires="p14">
      <p:transition spd="slow" p14:dur="4250" advTm="97751">
        <p:circle/>
      </p:transition>
    </mc:Choice>
    <mc:Fallback xmlns="">
      <p:transition spd="slow" advTm="97751">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a:xfrm>
            <a:off x="838200" y="565313"/>
            <a:ext cx="10515600" cy="1125375"/>
          </a:xfrm>
        </p:spPr>
        <p:txBody>
          <a:bodyPr>
            <a:normAutofit/>
          </a:bodyPr>
          <a:lstStyle/>
          <a:p>
            <a:pPr>
              <a:lnSpc>
                <a:spcPct val="107000"/>
              </a:lnSpc>
              <a:spcBef>
                <a:spcPts val="0"/>
              </a:spcBef>
              <a:spcAft>
                <a:spcPts val="800"/>
              </a:spcAft>
            </a:pPr>
            <a:r>
              <a:rPr lang="en-US" sz="2800" dirty="0">
                <a:solidFill>
                  <a:srgbClr val="FFFF00"/>
                </a:solidFill>
                <a:latin typeface="Times New Roman" panose="02020603050405020304" pitchFamily="18" charset="0"/>
                <a:cs typeface="Times New Roman" panose="02020603050405020304" pitchFamily="18" charset="0"/>
              </a:rPr>
              <a:t>Opportunities for TQM training in Associations of Organic Producers in the Republic of Macedonia</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C79ADF6-87CB-44C2-9C41-50F1C84744F1}"/>
              </a:ext>
            </a:extLst>
          </p:cNvPr>
          <p:cNvSpPr txBox="1"/>
          <p:nvPr/>
        </p:nvSpPr>
        <p:spPr>
          <a:xfrm>
            <a:off x="1209824" y="6077243"/>
            <a:ext cx="4586066" cy="215444"/>
          </a:xfrm>
          <a:prstGeom prst="rect">
            <a:avLst/>
          </a:prstGeom>
          <a:noFill/>
        </p:spPr>
        <p:txBody>
          <a:bodyPr wrap="square" rtlCol="0">
            <a:spAutoFit/>
          </a:bodyPr>
          <a:lstStyle/>
          <a:p>
            <a:pPr algn="ctr"/>
            <a:r>
              <a:rPr lang="en-US" sz="800" b="1" dirty="0">
                <a:solidFill>
                  <a:srgbClr val="FFFF00"/>
                </a:solidFill>
                <a:latin typeface="Times New Roman" panose="02020603050405020304" pitchFamily="18" charset="0"/>
                <a:cs typeface="Times New Roman" panose="02020603050405020304" pitchFamily="18" charset="0"/>
              </a:rPr>
              <a:t>*</a:t>
            </a:r>
            <a:r>
              <a:rPr lang="en-US" sz="8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https://www.smartsheet.com/total-quality-management</a:t>
            </a:r>
            <a:endParaRPr lang="en-US" sz="8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4B3DDB9-65BD-424A-8006-EDF07F64695C}"/>
              </a:ext>
            </a:extLst>
          </p:cNvPr>
          <p:cNvSpPr txBox="1"/>
          <p:nvPr/>
        </p:nvSpPr>
        <p:spPr>
          <a:xfrm>
            <a:off x="11324492" y="6175717"/>
            <a:ext cx="506437"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3FC24021-33F2-4791-81DA-849A67C9E153}"/>
              </a:ext>
            </a:extLst>
          </p:cNvPr>
          <p:cNvPicPr>
            <a:picLocks noGrp="1" noChangeAspect="1"/>
          </p:cNvPicPr>
          <p:nvPr>
            <p:ph sz="half" idx="1"/>
          </p:nvPr>
        </p:nvPicPr>
        <p:blipFill>
          <a:blip r:embed="rId5"/>
          <a:stretch>
            <a:fillRect/>
          </a:stretch>
        </p:blipFill>
        <p:spPr>
          <a:xfrm>
            <a:off x="1209823" y="1913206"/>
            <a:ext cx="4586066" cy="4164037"/>
          </a:xfrm>
        </p:spPr>
      </p:pic>
      <p:sp>
        <p:nvSpPr>
          <p:cNvPr id="12" name="Content Placeholder 11">
            <a:extLst>
              <a:ext uri="{FF2B5EF4-FFF2-40B4-BE49-F238E27FC236}">
                <a16:creationId xmlns:a16="http://schemas.microsoft.com/office/drawing/2014/main" id="{DCB4A15B-F582-4A57-B0B4-B89B45C52223}"/>
              </a:ext>
            </a:extLst>
          </p:cNvPr>
          <p:cNvSpPr>
            <a:spLocks noGrp="1"/>
          </p:cNvSpPr>
          <p:nvPr>
            <p:ph sz="half" idx="2"/>
          </p:nvPr>
        </p:nvSpPr>
        <p:spPr>
          <a:xfrm>
            <a:off x="6172200" y="2461846"/>
            <a:ext cx="5181600" cy="3715116"/>
          </a:xfrm>
        </p:spPr>
        <p:txBody>
          <a:bodyPr>
            <a:normAutofit/>
          </a:bodyPr>
          <a:lstStyle/>
          <a:p>
            <a:pPr marL="0" indent="0">
              <a:buNone/>
            </a:pPr>
            <a:r>
              <a:rPr lang="en-US" sz="2400" dirty="0">
                <a:solidFill>
                  <a:srgbClr val="FFFF00"/>
                </a:solidFill>
                <a:latin typeface="Times New Roman" panose="02020603050405020304" pitchFamily="18" charset="0"/>
                <a:cs typeface="Times New Roman" panose="02020603050405020304" pitchFamily="18" charset="0"/>
              </a:rPr>
              <a:t>Characteristics of Training Under the Principles of TQM:</a:t>
            </a:r>
          </a:p>
          <a:p>
            <a:r>
              <a:rPr lang="en-US" sz="2400" dirty="0">
                <a:solidFill>
                  <a:srgbClr val="FFFF00"/>
                </a:solidFill>
                <a:latin typeface="Times New Roman" panose="02020603050405020304" pitchFamily="18" charset="0"/>
                <a:cs typeface="Times New Roman" panose="02020603050405020304" pitchFamily="18" charset="0"/>
              </a:rPr>
              <a:t>Education</a:t>
            </a:r>
          </a:p>
          <a:p>
            <a:r>
              <a:rPr lang="en-US" sz="2400" dirty="0">
                <a:solidFill>
                  <a:srgbClr val="FFFF00"/>
                </a:solidFill>
                <a:latin typeface="Times New Roman" panose="02020603050405020304" pitchFamily="18" charset="0"/>
                <a:cs typeface="Times New Roman" panose="02020603050405020304" pitchFamily="18" charset="0"/>
              </a:rPr>
              <a:t>Testing</a:t>
            </a:r>
          </a:p>
          <a:p>
            <a:r>
              <a:rPr lang="en-US" sz="2400" dirty="0">
                <a:solidFill>
                  <a:srgbClr val="FFFF00"/>
                </a:solidFill>
                <a:latin typeface="Times New Roman" panose="02020603050405020304" pitchFamily="18" charset="0"/>
                <a:cs typeface="Times New Roman" panose="02020603050405020304" pitchFamily="18" charset="0"/>
              </a:rPr>
              <a:t>Additional Education and Research</a:t>
            </a:r>
          </a:p>
          <a:p>
            <a:r>
              <a:rPr lang="en-US" sz="2400" dirty="0">
                <a:solidFill>
                  <a:srgbClr val="FFFF00"/>
                </a:solidFill>
                <a:latin typeface="Times New Roman" panose="02020603050405020304" pitchFamily="18" charset="0"/>
                <a:cs typeface="Times New Roman" panose="02020603050405020304" pitchFamily="18" charset="0"/>
              </a:rPr>
              <a:t>Approving the System for Quality</a:t>
            </a:r>
          </a:p>
        </p:txBody>
      </p:sp>
      <p:pic>
        <p:nvPicPr>
          <p:cNvPr id="7" name="Audio 6">
            <a:hlinkClick r:id="" action="ppaction://media"/>
            <a:extLst>
              <a:ext uri="{FF2B5EF4-FFF2-40B4-BE49-F238E27FC236}">
                <a16:creationId xmlns:a16="http://schemas.microsoft.com/office/drawing/2014/main" id="{E8C48107-EBF1-4B43-925C-CF536440B1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20247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500" advTm="118409">
        <p15:prstTrans prst="fallOver"/>
      </p:transition>
    </mc:Choice>
    <mc:Fallback xmlns="">
      <p:transition spd="slow" advTm="1184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2970C-DD4E-45A7-BEDA-4DE59CD8140E}"/>
              </a:ext>
            </a:extLst>
          </p:cNvPr>
          <p:cNvSpPr>
            <a:spLocks noGrp="1"/>
          </p:cNvSpPr>
          <p:nvPr>
            <p:ph type="title"/>
          </p:nvPr>
        </p:nvSpPr>
        <p:spPr/>
        <p:txBody>
          <a:bodyPr>
            <a:normAutofit/>
          </a:bodyPr>
          <a:lstStyle/>
          <a:p>
            <a:r>
              <a:rPr lang="en-US" sz="2800" dirty="0">
                <a:solidFill>
                  <a:srgbClr val="FFFF00"/>
                </a:solidFill>
                <a:latin typeface="Times New Roman" panose="02020603050405020304" pitchFamily="18" charset="0"/>
                <a:cs typeface="Times New Roman" panose="02020603050405020304" pitchFamily="18" charset="0"/>
              </a:rPr>
              <a:t>Opportunities for TQM training in Associations of Organic Producers in the Republic of Macedonia (continued)</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1565723-A5CD-4FFC-A470-002EF26A6A4A}"/>
              </a:ext>
            </a:extLst>
          </p:cNvPr>
          <p:cNvSpPr txBox="1"/>
          <p:nvPr/>
        </p:nvSpPr>
        <p:spPr>
          <a:xfrm>
            <a:off x="11324492" y="6175717"/>
            <a:ext cx="543658" cy="553998"/>
          </a:xfrm>
          <a:prstGeom prst="rect">
            <a:avLst/>
          </a:prstGeom>
          <a:noFill/>
        </p:spPr>
        <p:txBody>
          <a:bodyPr wrap="square" rtlCol="0">
            <a:spAutoFit/>
          </a:bodyPr>
          <a:lstStyle/>
          <a:p>
            <a:pPr algn="ctr"/>
            <a:r>
              <a:rPr lang="en-US" sz="1000" b="1" dirty="0">
                <a:solidFill>
                  <a:srgbClr val="FFFF00"/>
                </a:solidFill>
                <a:latin typeface="Times New Roman" panose="02020603050405020304" pitchFamily="18" charset="0"/>
                <a:cs typeface="Times New Roman" panose="02020603050405020304" pitchFamily="18" charset="0"/>
              </a:rPr>
              <a:t>Cho</a:t>
            </a:r>
          </a:p>
          <a:p>
            <a:pPr algn="ctr"/>
            <a:endParaRPr lang="en-US" sz="1000" b="1" dirty="0">
              <a:solidFill>
                <a:srgbClr val="FFFF00"/>
              </a:solidFill>
              <a:latin typeface="Times New Roman" panose="02020603050405020304" pitchFamily="18" charset="0"/>
              <a:cs typeface="Times New Roman" panose="02020603050405020304" pitchFamily="18" charset="0"/>
            </a:endParaRPr>
          </a:p>
          <a:p>
            <a:pPr algn="ctr"/>
            <a:endParaRPr lang="en-US" sz="1000" b="1" dirty="0">
              <a:solidFill>
                <a:srgbClr val="FFFF00"/>
              </a:solidFill>
              <a:latin typeface="Times New Roman" panose="02020603050405020304" pitchFamily="18" charset="0"/>
              <a:cs typeface="Times New Roman" panose="02020603050405020304" pitchFamily="18" charset="0"/>
            </a:endParaRPr>
          </a:p>
        </p:txBody>
      </p:sp>
      <p:pic>
        <p:nvPicPr>
          <p:cNvPr id="9" name="Content Placeholder 8">
            <a:extLst>
              <a:ext uri="{FF2B5EF4-FFF2-40B4-BE49-F238E27FC236}">
                <a16:creationId xmlns:a16="http://schemas.microsoft.com/office/drawing/2014/main" id="{2402AA40-C02E-400E-978C-7D8D857C4D66}"/>
              </a:ext>
            </a:extLst>
          </p:cNvPr>
          <p:cNvPicPr>
            <a:picLocks noGrp="1" noChangeAspect="1"/>
          </p:cNvPicPr>
          <p:nvPr>
            <p:ph sz="half" idx="2"/>
          </p:nvPr>
        </p:nvPicPr>
        <p:blipFill>
          <a:blip r:embed="rId5"/>
          <a:stretch>
            <a:fillRect/>
          </a:stretch>
        </p:blipFill>
        <p:spPr>
          <a:xfrm>
            <a:off x="6172203" y="2049827"/>
            <a:ext cx="4913140" cy="4113068"/>
          </a:xfrm>
        </p:spPr>
      </p:pic>
      <p:sp>
        <p:nvSpPr>
          <p:cNvPr id="10" name="TextBox 9">
            <a:extLst>
              <a:ext uri="{FF2B5EF4-FFF2-40B4-BE49-F238E27FC236}">
                <a16:creationId xmlns:a16="http://schemas.microsoft.com/office/drawing/2014/main" id="{832E64EF-4458-4956-8A11-FF8196FAF527}"/>
              </a:ext>
            </a:extLst>
          </p:cNvPr>
          <p:cNvSpPr txBox="1"/>
          <p:nvPr/>
        </p:nvSpPr>
        <p:spPr>
          <a:xfrm>
            <a:off x="6172204" y="6162895"/>
            <a:ext cx="4913139" cy="215444"/>
          </a:xfrm>
          <a:prstGeom prst="rect">
            <a:avLst/>
          </a:prstGeom>
          <a:noFill/>
        </p:spPr>
        <p:txBody>
          <a:bodyPr wrap="square" rtlCol="0">
            <a:spAutoFit/>
          </a:bodyPr>
          <a:lstStyle/>
          <a:p>
            <a:pPr algn="ctr"/>
            <a:r>
              <a:rPr lang="en-US" sz="800" dirty="0">
                <a:solidFill>
                  <a:srgbClr val="FFFF00"/>
                </a:solidFill>
                <a:latin typeface="Times New Roman" panose="02020603050405020304" pitchFamily="18" charset="0"/>
                <a:cs typeface="Times New Roman" panose="02020603050405020304" pitchFamily="18" charset="0"/>
              </a:rPr>
              <a:t>**https://www.process.st/total-quality-management-tqm/</a:t>
            </a:r>
          </a:p>
        </p:txBody>
      </p:sp>
      <p:sp>
        <p:nvSpPr>
          <p:cNvPr id="5" name="Content Placeholder 4">
            <a:extLst>
              <a:ext uri="{FF2B5EF4-FFF2-40B4-BE49-F238E27FC236}">
                <a16:creationId xmlns:a16="http://schemas.microsoft.com/office/drawing/2014/main" id="{CA41A56D-1EA2-4863-A0B5-765844E5A7BB}"/>
              </a:ext>
            </a:extLst>
          </p:cNvPr>
          <p:cNvSpPr>
            <a:spLocks noGrp="1"/>
          </p:cNvSpPr>
          <p:nvPr>
            <p:ph sz="half" idx="1"/>
          </p:nvPr>
        </p:nvSpPr>
        <p:spPr>
          <a:xfrm>
            <a:off x="1406769" y="2799470"/>
            <a:ext cx="4613030" cy="3151163"/>
          </a:xfrm>
        </p:spPr>
        <p:txBody>
          <a:bodyPr>
            <a:normAutofit/>
          </a:bodyPr>
          <a:lstStyle/>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Staff Motivation</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Minimizing Resistance</a:t>
            </a:r>
            <a:endParaRPr lang="en-US" sz="24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New Communication Protocol</a:t>
            </a:r>
            <a:endParaRPr lang="en-US" sz="2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0"/>
              </a:spcAft>
            </a:pPr>
            <a:r>
              <a:rPr lang="en-US" sz="2400" kern="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Economic Durability</a:t>
            </a:r>
            <a:endParaRPr lang="en-US" sz="2400" dirty="0">
              <a:solidFill>
                <a:srgbClr val="FFFF00"/>
              </a:solidFill>
              <a:latin typeface="Times New Roman" panose="02020603050405020304" pitchFamily="18" charset="0"/>
              <a:cs typeface="Times New Roman" panose="02020603050405020304" pitchFamily="18" charset="0"/>
            </a:endParaRPr>
          </a:p>
          <a:p>
            <a:endParaRPr lang="en-US" sz="2400" dirty="0">
              <a:solidFill>
                <a:srgbClr val="FFFF00"/>
              </a:solidFill>
              <a:latin typeface="Times New Roman" panose="02020603050405020304" pitchFamily="18" charset="0"/>
              <a:cs typeface="Times New Roman" panose="02020603050405020304" pitchFamily="18" charset="0"/>
            </a:endParaRPr>
          </a:p>
        </p:txBody>
      </p:sp>
      <p:pic>
        <p:nvPicPr>
          <p:cNvPr id="8" name="Audio 7">
            <a:hlinkClick r:id="" action="ppaction://media"/>
            <a:extLst>
              <a:ext uri="{FF2B5EF4-FFF2-40B4-BE49-F238E27FC236}">
                <a16:creationId xmlns:a16="http://schemas.microsoft.com/office/drawing/2014/main" id="{FF4717F3-6484-4EF0-BAE0-F66A8EF2BC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47054150"/>
      </p:ext>
    </p:extLst>
  </p:cSld>
  <p:clrMapOvr>
    <a:masterClrMapping/>
  </p:clrMapOvr>
  <mc:AlternateContent xmlns:mc="http://schemas.openxmlformats.org/markup-compatibility/2006" xmlns:p14="http://schemas.microsoft.com/office/powerpoint/2010/main">
    <mc:Choice Requires="p14">
      <p:transition spd="slow" p14:dur="4000" advTm="102996">
        <p14:vortex dir="r"/>
      </p:transition>
    </mc:Choice>
    <mc:Fallback xmlns="">
      <p:transition spd="slow" advTm="10299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2652</TotalTime>
  <Words>2817</Words>
  <Application>Microsoft Office PowerPoint</Application>
  <PresentationFormat>Widescreen</PresentationFormat>
  <Paragraphs>143</Paragraphs>
  <Slides>16</Slides>
  <Notes>14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Times New Roman</vt:lpstr>
      <vt:lpstr>TimesNewRomanPS-BoldMT</vt:lpstr>
      <vt:lpstr>Office Theme</vt:lpstr>
      <vt:lpstr>Total Quality Management</vt:lpstr>
      <vt:lpstr>Total Quality Management (TQM)</vt:lpstr>
      <vt:lpstr>Total Quality Management in Three Applied Settings</vt:lpstr>
      <vt:lpstr>A Roadmap for Implementing TQM Practices in Medium Enterprises</vt:lpstr>
      <vt:lpstr>A Roadmap for Implementing TQM Practices in Medium Enterprises (continued)</vt:lpstr>
      <vt:lpstr>Developing a Performance Management Model for the Implementation of TQM practices in Public Education Centres</vt:lpstr>
      <vt:lpstr>Developing a Performance Management Model for the Implementation of TQM practices in Public Education Centres (continued)</vt:lpstr>
      <vt:lpstr>Opportunities for TQM training in Associations of Organic Producers in the Republic of Macedonia</vt:lpstr>
      <vt:lpstr>Opportunities for TQM training in Associations of Organic Producers in the Republic of Macedonia (continued)</vt:lpstr>
      <vt:lpstr>Key Factors of the TQM Intervention</vt:lpstr>
      <vt:lpstr>How Organizations May Choose to Implement These Issues </vt:lpstr>
      <vt:lpstr>Comparative Outcomes of the TQM Program in Different Settings</vt:lpstr>
      <vt:lpstr>Comparative Outcomes of the TQM Program in Different Settings (continued)</vt:lpstr>
      <vt:lpstr>PowerPoint Presentation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Cassandra Cho</dc:creator>
  <cp:lastModifiedBy>Cassandra Cho</cp:lastModifiedBy>
  <cp:revision>239</cp:revision>
  <dcterms:created xsi:type="dcterms:W3CDTF">2020-09-03T20:36:35Z</dcterms:created>
  <dcterms:modified xsi:type="dcterms:W3CDTF">2023-05-24T22:33:31Z</dcterms:modified>
</cp:coreProperties>
</file>